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Ginger rhizome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>
                <a:solidFill>
                  <a:srgbClr val="073763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defRPr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rhs.org.uk/advice/profile?PID=101" TargetMode="External"/><Relationship Id="rId4" Type="http://schemas.openxmlformats.org/officeDocument/2006/relationships/hyperlink" Target="https://www.gardeningknowhow.com/ornamental/bulbs/bgen/propagate-flower-bulbs.htm" TargetMode="External"/><Relationship Id="rId11" Type="http://schemas.openxmlformats.org/officeDocument/2006/relationships/hyperlink" Target="https://garden.org/courseweb/course2/week4/page6.htm" TargetMode="External"/><Relationship Id="rId10" Type="http://schemas.openxmlformats.org/officeDocument/2006/relationships/hyperlink" Target="http://aggie-horticulture.tamu.edu/galveston/weekly_Q&amp;A/f&amp;b-13-propagation-bulbs.htm" TargetMode="External"/><Relationship Id="rId9" Type="http://schemas.openxmlformats.org/officeDocument/2006/relationships/hyperlink" Target="https://www.google.com/url?sa=t&amp;rct=j&amp;q=&amp;esrc=s&amp;source=web&amp;cd=14&amp;ved=0ahUKEwimzYys4b7TAhWB5SYKHVWMDncQFghnMA0&amp;url=http%3A%2F%2Fwww.whs.wwusd.org%2Fpage%2F3465%2FdownloadFile%2F39999&amp;usg=AFQjCNGQVhKFPnGMeuKziJ7P9v3ArDbkJA&amp;sig2=fE_nzxmuLuAlwNWApydCjg&amp;cad=rja" TargetMode="External"/><Relationship Id="rId5" Type="http://schemas.openxmlformats.org/officeDocument/2006/relationships/hyperlink" Target="http://plantpropagation.com/corms.htm" TargetMode="External"/><Relationship Id="rId6" Type="http://schemas.openxmlformats.org/officeDocument/2006/relationships/hyperlink" Target="http://plantpropagation.com/rhizomes.htm" TargetMode="External"/><Relationship Id="rId7" Type="http://schemas.openxmlformats.org/officeDocument/2006/relationships/hyperlink" Target="https://www.google.com/url?sa=t&amp;rct=j&amp;q=&amp;esrc=s&amp;source=web&amp;cd=13&amp;ved=0ahUKEwiF1aX64L7TAhUD6iYKHS4FCZQQFghXMAw&amp;url=http%3A%2F%2Fwww.botanical-online.com%2Fenglish%2Ftuber_types.htm&amp;usg=AFQjCNFADXuxSnXB1rVSqqiV9eVN67m_6A&amp;sig2=4KaUwmEYQhTYHLZlLhhK5g&amp;cad=rja" TargetMode="External"/><Relationship Id="rId8" Type="http://schemas.openxmlformats.org/officeDocument/2006/relationships/hyperlink" Target="https://www.britannica.com/science/tuberous-root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0" y="2110500"/>
            <a:ext cx="9144000" cy="922500"/>
          </a:xfrm>
          <a:prstGeom prst="rect">
            <a:avLst/>
          </a:prstGeom>
          <a:solidFill>
            <a:srgbClr val="93C47D"/>
          </a:solidFill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73763"/>
                </a:solidFill>
                <a:latin typeface="Philosopher"/>
                <a:ea typeface="Philosopher"/>
                <a:cs typeface="Philosopher"/>
                <a:sym typeface="Philosopher"/>
              </a:rPr>
              <a:t>The Beauty of Modified Stems</a:t>
            </a:r>
          </a:p>
        </p:txBody>
      </p:sp>
      <p:cxnSp>
        <p:nvCxnSpPr>
          <p:cNvPr id="55" name="Shape 55"/>
          <p:cNvCxnSpPr/>
          <p:nvPr/>
        </p:nvCxnSpPr>
        <p:spPr>
          <a:xfrm rot="10800000">
            <a:off x="98150" y="-9775"/>
            <a:ext cx="0" cy="21300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" name="Shape 56"/>
          <p:cNvCxnSpPr/>
          <p:nvPr/>
        </p:nvCxnSpPr>
        <p:spPr>
          <a:xfrm rot="10800000">
            <a:off x="98150" y="3013500"/>
            <a:ext cx="0" cy="21300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" name="Shape 57"/>
          <p:cNvCxnSpPr/>
          <p:nvPr/>
        </p:nvCxnSpPr>
        <p:spPr>
          <a:xfrm rot="10800000">
            <a:off x="9060325" y="3013500"/>
            <a:ext cx="0" cy="21300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" name="Shape 58"/>
          <p:cNvCxnSpPr/>
          <p:nvPr/>
        </p:nvCxnSpPr>
        <p:spPr>
          <a:xfrm rot="10800000">
            <a:off x="9060325" y="-9775"/>
            <a:ext cx="0" cy="21300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" name="Shape 59"/>
          <p:cNvCxnSpPr/>
          <p:nvPr/>
        </p:nvCxnSpPr>
        <p:spPr>
          <a:xfrm rot="10800000">
            <a:off x="-100" y="142650"/>
            <a:ext cx="9177900" cy="144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" name="Shape 60"/>
          <p:cNvCxnSpPr/>
          <p:nvPr/>
        </p:nvCxnSpPr>
        <p:spPr>
          <a:xfrm rot="10800000">
            <a:off x="-16950" y="4986450"/>
            <a:ext cx="9177900" cy="144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LilyScales.png" id="107" name="Shape 107"/>
          <p:cNvPicPr preferRelativeResize="0"/>
          <p:nvPr/>
        </p:nvPicPr>
        <p:blipFill rotWithShape="1">
          <a:blip r:embed="rId3">
            <a:alphaModFix/>
          </a:blip>
          <a:srcRect b="0" l="5222" r="3785" t="0"/>
          <a:stretch/>
        </p:blipFill>
        <p:spPr>
          <a:xfrm rot="-5400000">
            <a:off x="1998313" y="450388"/>
            <a:ext cx="5147372" cy="424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LilyScaleDay42b.png"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Corms: Gladiolus 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Swollen stem bases with distinct nodes and internodes, as well as a </a:t>
            </a:r>
            <a:r>
              <a:rPr b="1" lang="en">
                <a:solidFill>
                  <a:srgbClr val="073763"/>
                </a:solidFill>
              </a:rPr>
              <a:t>basal plate</a:t>
            </a:r>
            <a:r>
              <a:rPr lang="en">
                <a:solidFill>
                  <a:srgbClr val="073763"/>
                </a:solidFill>
              </a:rPr>
              <a:t>, and a dry tunic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Self-propagation by cormels and new corm formation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Commercially propagated by chipping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6-1 (2).jpeg"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282" y="0"/>
            <a:ext cx="68554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1-1.jpeg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412" y="-4710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2-1.jpeg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-4710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9-1.jpeg"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1-1_1.jpeg"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Rhizomes: Ginger Root and Canna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Underground lateral stems with nodes and internodes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Primary stem for plants, grows horizontally underground, and nodes give rise to new shoots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Two types: Pachymorphic (clumping) and leptomorphic (running)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Propagation by division: node cuttings</a:t>
            </a:r>
          </a:p>
          <a:p>
            <a:pPr indent="-228600" lvl="0" marL="45720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Usually prolific growth habit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-2.jpeg"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1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1-2.jpeg"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400" y="194950"/>
            <a:ext cx="7573229" cy="46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734400" y="4568875"/>
            <a:ext cx="32841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chemeClr val="lt1"/>
                </a:solidFill>
              </a:rPr>
              <a:t>https://nittygrittydirtman.files.wordpress.com/2012/04/img_0771.jpg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-1_1.jpeg"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All structures come from plants known as </a:t>
            </a:r>
            <a:r>
              <a:rPr b="1" lang="en">
                <a:solidFill>
                  <a:srgbClr val="073763"/>
                </a:solidFill>
              </a:rPr>
              <a:t>geophytes</a:t>
            </a: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, and are adapted to periodically harsh climates. 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Spend a portion of their life cycle as a</a:t>
            </a:r>
            <a:r>
              <a:rPr lang="en">
                <a:solidFill>
                  <a:srgbClr val="073763"/>
                </a:solidFill>
              </a:rPr>
              <a:t> quiescent</a:t>
            </a: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 underground structure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Groups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Bulbs, Corms, Tubers, Tuberous Stems and Roots, Rhizomes, and Pseudobulbs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We will be propagating bulbs, corms, rhizomes, tubers, and tuberous stems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We have limited time, so buckle up and let’s ride!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Stem tubers: Potato</a:t>
            </a: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Swollen underground stems with nodes and internodes 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</a:pPr>
            <a:r>
              <a:rPr b="1" lang="en"/>
              <a:t>Internal pith, cortex, and vascular tissue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Do not form roots directly (stem)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Propagation by stem cutting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</a:pPr>
            <a:r>
              <a:rPr lang="en"/>
              <a:t>Make sure buds are present!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Or division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Include roots as well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4-1.jpeg"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5-1.jpeg"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8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Fleshy Tuberous Roots: Dahlia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b="1" lang="en">
                <a:solidFill>
                  <a:srgbClr val="073763"/>
                </a:solidFill>
              </a:rPr>
              <a:t>Secondary</a:t>
            </a:r>
            <a:r>
              <a:rPr lang="en">
                <a:solidFill>
                  <a:srgbClr val="073763"/>
                </a:solidFill>
              </a:rPr>
              <a:t> roots and swollen stems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</a:pPr>
            <a:r>
              <a:rPr lang="en"/>
              <a:t>Originate from hypocotyl or epicotyl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L</a:t>
            </a:r>
            <a:r>
              <a:rPr lang="en">
                <a:solidFill>
                  <a:srgbClr val="073763"/>
                </a:solidFill>
              </a:rPr>
              <a:t>ack buds, and form roots directly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Propagation by division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25" y="143400"/>
            <a:ext cx="40432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431100" y="4604250"/>
            <a:ext cx="34101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/>
              <a:t>https://www.longfield-gardens.com/_ccLib/image/articles/ADDI1-13.jpg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425" y="143400"/>
            <a:ext cx="42426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5009375" y="4566575"/>
            <a:ext cx="39471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/>
              <a:t>http://www.daviddarling.info/images2/dahlia_root_tubers.jpg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0" y="115900"/>
            <a:ext cx="914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Where To Go For More Info on Geophyte Propagation</a:t>
            </a: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311700" y="785750"/>
            <a:ext cx="8520600" cy="443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73763"/>
                </a:solidFill>
              </a:rPr>
              <a:t>Tons of casual and professional propagation resources!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Bulb: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https://www.rhs.org.uk/advice/profile?PID=101</a:t>
            </a:r>
            <a:r>
              <a:rPr lang="en" sz="1100"/>
              <a:t>,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https://www.gardeningknowhow.com/ornamental/bulbs/bgen/propagate-flower-bulbs.htm</a:t>
            </a:r>
            <a:r>
              <a:rPr lang="en" sz="1100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Corm: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http://plantpropagation.com/corms.htm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Rhizome: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http://plantpropagation.com/rhizomes.htm</a:t>
            </a:r>
            <a:r>
              <a:rPr lang="en" sz="1100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Tubers: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https://www.google.com/url?sa=t&amp;rct=j&amp;q=&amp;esrc=s&amp;source=web&amp;cd=13&amp;ved=0ahUKEwiF1aX64L7TAhUD6iYKHS4FCZQQFghXMAw&amp;url=http%3A%2F%2Fwww.botanical-online.com%2Fenglish%2Ftuber_types.htm&amp;usg=AFQjCNFADXuxSnXB1rVSqqiV9eVN67m_6A&amp;sig2=4KaUwmEYQhTYHLZlLhhK5g&amp;cad=rja</a:t>
            </a:r>
            <a:r>
              <a:rPr lang="en" sz="1100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Tuberous roots/ stems: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8"/>
              </a:rPr>
              <a:t>https://www.britannica.com/science/tuberous-root</a:t>
            </a:r>
            <a:r>
              <a:rPr lang="en" sz="1100"/>
              <a:t>, </a:t>
            </a:r>
            <a:r>
              <a:rPr lang="en" sz="1100" u="sng">
                <a:solidFill>
                  <a:schemeClr val="hlink"/>
                </a:solidFill>
                <a:hlinkClick r:id="rId9"/>
              </a:rPr>
              <a:t>https://www.google.com/url?sa=t&amp;rct=j&amp;q=&amp;esrc=s&amp;source=web&amp;cd=14&amp;ved=0ahUKEwimzYys4b7TAhWB5SYKHVWMDncQFghnMA0&amp;url=http%3A%2F%2Fwww.whs.wwusd.org%2Fpage%2F3465%2FdownloadFile%2F39999&amp;usg=AFQjCNGQVhKFPnGMeuKziJ7P9v3ArDbkJA&amp;sig2=fE_nzxmuLuAlwNWApydCjg&amp;cad=rja</a:t>
            </a:r>
            <a:r>
              <a:rPr lang="en" sz="1100"/>
              <a:t> 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 sz="1400"/>
              <a:t>General Geophytes:</a:t>
            </a:r>
            <a:r>
              <a:rPr lang="en"/>
              <a:t> </a:t>
            </a:r>
            <a:r>
              <a:rPr lang="en" sz="1100" u="sng">
                <a:solidFill>
                  <a:schemeClr val="hlink"/>
                </a:solidFill>
                <a:hlinkClick r:id="rId10"/>
              </a:rPr>
              <a:t>http://aggie-horticulture.tamu.edu/galveston/weekly_Q&amp;A/f&amp;b-13-propagation-bulbs.htm</a:t>
            </a:r>
            <a:r>
              <a:rPr lang="en" sz="1400"/>
              <a:t>, </a:t>
            </a:r>
            <a:r>
              <a:rPr lang="en" sz="1100" u="sng">
                <a:solidFill>
                  <a:schemeClr val="hlink"/>
                </a:solidFill>
                <a:hlinkClick r:id="rId11"/>
              </a:rPr>
              <a:t>https://garden.org/courseweb/course2/week4/page6.htm</a:t>
            </a:r>
            <a:r>
              <a:rPr lang="en" sz="1100"/>
              <a:t> </a:t>
            </a:r>
            <a:r>
              <a:rPr lang="en" sz="14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Resources Continued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73763"/>
                </a:solidFill>
              </a:rPr>
              <a:t>Additionally, general propagation resources include Plant Propagation: Principles and Practices by Hartmann and Kester, as well as the American Horticultural Society, HortTech/Science, Annals of Botany, Journal of Experimental Botany, and as always, Google Scholar/Google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Philosopher"/>
                <a:ea typeface="Philosopher"/>
                <a:cs typeface="Philosopher"/>
                <a:sym typeface="Philosopher"/>
              </a:rPr>
              <a:t>Bulbs: Lily and Amaryllis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73763"/>
              </a:buClr>
            </a:pPr>
            <a:r>
              <a:rPr lang="en">
                <a:solidFill>
                  <a:srgbClr val="073763"/>
                </a:solidFill>
              </a:rPr>
              <a:t>Short, fleshy, compressed stem axis with a </a:t>
            </a:r>
            <a:r>
              <a:rPr b="1" lang="en">
                <a:solidFill>
                  <a:srgbClr val="073763"/>
                </a:solidFill>
              </a:rPr>
              <a:t>basal plate</a:t>
            </a:r>
            <a:r>
              <a:rPr lang="en">
                <a:solidFill>
                  <a:srgbClr val="073763"/>
                </a:solidFill>
              </a:rPr>
              <a:t>, surrounding by scales (modified leaves)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</a:rPr>
              <a:t>Two types: tunicate and non-tunicate</a:t>
            </a:r>
          </a:p>
          <a:p>
            <a:pPr indent="-228600" lvl="0" marL="4572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</a:rPr>
              <a:t>How do these plants propagate themselves?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</a:pPr>
            <a:r>
              <a:rPr lang="en"/>
              <a:t>New bulbs grow from nodes as outer scales decay</a:t>
            </a:r>
          </a:p>
          <a:p>
            <a:pPr indent="-228600" lvl="1" marL="914400" rtl="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/>
              <a:t>We are speeding up this fundamentally similar process</a:t>
            </a:r>
            <a:r>
              <a:rPr lang="en"/>
              <a:t>! </a:t>
            </a:r>
          </a:p>
          <a:p>
            <a:pPr indent="-228600" lvl="0" marL="457200">
              <a:spcBef>
                <a:spcPts val="0"/>
              </a:spcBef>
              <a:buClr>
                <a:srgbClr val="073763"/>
              </a:buClr>
              <a:buFont typeface="Georgia"/>
            </a:pPr>
            <a:r>
              <a:rPr lang="en">
                <a:solidFill>
                  <a:srgbClr val="073763"/>
                </a:solidFill>
              </a:rPr>
              <a:t>Scaling, twin-scaling, chipping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AmarylissSplit.png" id="77" name="Shape 77"/>
          <p:cNvPicPr preferRelativeResize="0"/>
          <p:nvPr/>
        </p:nvPicPr>
        <p:blipFill rotWithShape="1">
          <a:blip r:embed="rId3">
            <a:alphaModFix/>
          </a:blip>
          <a:srcRect b="0" l="13904" r="17803" t="0"/>
          <a:stretch/>
        </p:blipFill>
        <p:spPr>
          <a:xfrm>
            <a:off x="2230175" y="0"/>
            <a:ext cx="4683651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AmaryllisChips.png" id="82" name="Shape 82"/>
          <p:cNvPicPr preferRelativeResize="0"/>
          <p:nvPr/>
        </p:nvPicPr>
        <p:blipFill rotWithShape="1">
          <a:blip r:embed="rId3">
            <a:alphaModFix/>
          </a:blip>
          <a:srcRect b="0" l="25410" r="12899" t="2676"/>
          <a:stretch/>
        </p:blipFill>
        <p:spPr>
          <a:xfrm rot="-5400000">
            <a:off x="2002527" y="-468698"/>
            <a:ext cx="5138945" cy="608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TwinScale.png"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TwinScalePlanted.png" id="92" name="Shape 92"/>
          <p:cNvPicPr preferRelativeResize="0"/>
          <p:nvPr/>
        </p:nvPicPr>
        <p:blipFill rotWithShape="1">
          <a:blip r:embed="rId3">
            <a:alphaModFix/>
          </a:blip>
          <a:srcRect b="5931" l="17083" r="7626" t="10533"/>
          <a:stretch/>
        </p:blipFill>
        <p:spPr>
          <a:xfrm rot="-5400000">
            <a:off x="1990435" y="423450"/>
            <a:ext cx="5163127" cy="4296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ChipDay42.png"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lbLabTwinScaleDay42.png"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