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80" y="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950238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0261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38186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5279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3357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2709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1557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9055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27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393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051588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7522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9840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821292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2000"/>
            </a:lvl1pPr>
            <a:lvl2pPr lvl="1" algn="ctr" rtl="0">
              <a:spcBef>
                <a:spcPts val="0"/>
              </a:spcBef>
              <a:buSzPct val="100000"/>
              <a:defRPr sz="12000"/>
            </a:lvl2pPr>
            <a:lvl3pPr lvl="2" algn="ctr" rtl="0">
              <a:spcBef>
                <a:spcPts val="0"/>
              </a:spcBef>
              <a:buSzPct val="100000"/>
              <a:defRPr sz="12000"/>
            </a:lvl3pPr>
            <a:lvl4pPr lvl="3" algn="ctr" rtl="0">
              <a:spcBef>
                <a:spcPts val="0"/>
              </a:spcBef>
              <a:buSzPct val="100000"/>
              <a:defRPr sz="12000"/>
            </a:lvl4pPr>
            <a:lvl5pPr lvl="4" algn="ctr" rtl="0">
              <a:spcBef>
                <a:spcPts val="0"/>
              </a:spcBef>
              <a:buSzPct val="100000"/>
              <a:defRPr sz="12000"/>
            </a:lvl5pPr>
            <a:lvl6pPr lvl="5" algn="ctr" rtl="0">
              <a:spcBef>
                <a:spcPts val="0"/>
              </a:spcBef>
              <a:buSzPct val="100000"/>
              <a:defRPr sz="12000"/>
            </a:lvl6pPr>
            <a:lvl7pPr lvl="6" algn="ctr" rtl="0">
              <a:spcBef>
                <a:spcPts val="0"/>
              </a:spcBef>
              <a:buSzPct val="100000"/>
              <a:defRPr sz="12000"/>
            </a:lvl7pPr>
            <a:lvl8pPr lvl="7" algn="ctr" rtl="0">
              <a:spcBef>
                <a:spcPts val="0"/>
              </a:spcBef>
              <a:buSzPct val="100000"/>
              <a:defRPr sz="12000"/>
            </a:lvl8pPr>
            <a:lvl9pPr lvl="8" algn="ctr" rtl="0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ifeofplant.blogspot.com/2011/05/cloning-of-plants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/>
              <a:t>Seedling and Clonal Life Cycles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By Tiffany Reese and Henry Schmidt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Propagation Situations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11700" y="572700"/>
            <a:ext cx="8520600" cy="4404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</a:rPr>
              <a:t>1: You stumble upon a unique and beautiful plant that you wish to reproduce to explore its phenotypic variation potential - should you come back and collect seed or grow this by </a:t>
            </a:r>
            <a:r>
              <a:rPr lang="en" dirty="0" smtClean="0">
                <a:solidFill>
                  <a:srgbClr val="000000"/>
                </a:solidFill>
              </a:rPr>
              <a:t>cutting</a:t>
            </a:r>
            <a:endParaRPr lang="en" dirty="0">
              <a:solidFill>
                <a:srgbClr val="000000"/>
              </a:solidFill>
            </a:endParaRPr>
          </a:p>
          <a:p>
            <a:pPr marL="514350" lvl="0" indent="-285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</a:rPr>
              <a:t>2: You want to grow plants across a large area of land, what is the most effective way to do this</a:t>
            </a:r>
            <a:r>
              <a:rPr lang="en" dirty="0" smtClean="0">
                <a:solidFill>
                  <a:srgbClr val="000000"/>
                </a:solidFill>
              </a:rPr>
              <a:t>?</a:t>
            </a:r>
            <a:endParaRPr lang="en" dirty="0">
              <a:solidFill>
                <a:srgbClr val="000000"/>
              </a:solidFill>
            </a:endParaRP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</a:rPr>
              <a:t>3: You want to grow a specific fruiting tree that you found, what are the advantages and disadvantages of this growing this from seed or by clonal reproduction</a:t>
            </a:r>
            <a:r>
              <a:rPr lang="en" dirty="0" smtClean="0">
                <a:solidFill>
                  <a:srgbClr val="000000"/>
                </a:solidFill>
              </a:rPr>
              <a:t>?</a:t>
            </a:r>
            <a:endParaRPr lang="en" dirty="0">
              <a:solidFill>
                <a:srgbClr val="000000"/>
              </a:solidFill>
            </a:endParaRP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</a:rPr>
              <a:t>4: You have purchased a pepper at a local farmer’s market that you find to have a particularly great color and flavor. What considerations should you make if you desired to propagate this plant? What are some possible ways that you might establish these peppers in a garden?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Helpful Resources 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0" y="65472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Hartmann &amp; Kester’s Plant Propagation Principles and Practices</a:t>
            </a:r>
            <a:br>
              <a:rPr lang="en" dirty="0">
                <a:solidFill>
                  <a:srgbClr val="000000"/>
                </a:solidFill>
              </a:rPr>
            </a:br>
            <a:endParaRPr lang="en" dirty="0">
              <a:solidFill>
                <a:srgbClr val="000000"/>
              </a:solidFill>
            </a:endParaRPr>
          </a:p>
          <a:p>
            <a:pPr marL="457200" lvl="0" indent="-228600"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Terry Ettinger </a:t>
            </a:r>
            <a:br>
              <a:rPr lang="en" dirty="0">
                <a:solidFill>
                  <a:srgbClr val="000000"/>
                </a:solidFill>
              </a:rPr>
            </a:br>
            <a:endParaRPr lang="en" dirty="0">
              <a:solidFill>
                <a:srgbClr val="000000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Powerpoint on the Biology of Plant </a:t>
            </a:r>
            <a:r>
              <a:rPr lang="en" dirty="0" smtClean="0">
                <a:solidFill>
                  <a:srgbClr val="000000"/>
                </a:solidFill>
              </a:rPr>
              <a:t>Propagation:</a:t>
            </a:r>
            <a:r>
              <a:rPr lang="en-US" dirty="0">
                <a:solidFill>
                  <a:srgbClr val="000000"/>
                </a:solidFill>
              </a:rPr>
              <a:t>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" dirty="0" smtClean="0">
                <a:solidFill>
                  <a:srgbClr val="000000"/>
                </a:solidFill>
              </a:rPr>
              <a:t>http</a:t>
            </a:r>
            <a:r>
              <a:rPr lang="en" dirty="0">
                <a:solidFill>
                  <a:srgbClr val="000000"/>
                </a:solidFill>
              </a:rPr>
              <a:t>://dept.ca.uky.edu/PLS440/lectures/lifecycles.pdf </a:t>
            </a:r>
            <a:br>
              <a:rPr lang="en" dirty="0">
                <a:solidFill>
                  <a:srgbClr val="000000"/>
                </a:solidFill>
              </a:rPr>
            </a:br>
            <a:endParaRPr lang="en" dirty="0">
              <a:solidFill>
                <a:srgbClr val="000000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Biology of Plants (Raven)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References: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http://lifeofplant.blogspot.com/2011/05/cloning-of-plants.html</a:t>
            </a:r>
          </a:p>
          <a:p>
            <a:pPr lvl="0">
              <a:spcBef>
                <a:spcPts val="0"/>
              </a:spcBef>
              <a:buNone/>
            </a:pPr>
            <a:r>
              <a:rPr lang="en" sz="1100">
                <a:solidFill>
                  <a:schemeClr val="dk1"/>
                </a:solidFill>
              </a:rPr>
              <a:t>Hartmann, Hudson T., PhD, Dale E. Kester, PhD, Fred T. Davies, PhD, and Robert L. Geneve, PhD. </a:t>
            </a:r>
            <a:r>
              <a:rPr lang="en" sz="1100" i="1">
                <a:solidFill>
                  <a:schemeClr val="dk1"/>
                </a:solidFill>
              </a:rPr>
              <a:t>Hartmann &amp; Kester's Plant Propagation Pricliples and practices</a:t>
            </a:r>
            <a:r>
              <a:rPr lang="en" sz="1100">
                <a:solidFill>
                  <a:schemeClr val="dk1"/>
                </a:solidFill>
              </a:rPr>
              <a:t>. Saddle River: Prentice Hall, 2011. Print. </a:t>
            </a:r>
          </a:p>
        </p:txBody>
      </p:sp>
      <p:pic>
        <p:nvPicPr>
          <p:cNvPr id="137" name="Shape 137" descr="Closeup of green beans in a wooden basket"/>
          <p:cNvPicPr preferRelativeResize="0"/>
          <p:nvPr/>
        </p:nvPicPr>
        <p:blipFill rotWithShape="1">
          <a:blip r:embed="rId4">
            <a:alphaModFix/>
          </a:blip>
          <a:srcRect l="23908"/>
          <a:stretch/>
        </p:blipFill>
        <p:spPr>
          <a:xfrm>
            <a:off x="3272325" y="0"/>
            <a:ext cx="587212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/>
        </p:nvSpPr>
        <p:spPr>
          <a:xfrm>
            <a:off x="1419600" y="1942650"/>
            <a:ext cx="6304800" cy="125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7200"/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76200" y="0"/>
            <a:ext cx="5956500" cy="677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 sz="3000"/>
              <a:t>What is a seedling?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subTitle" idx="1"/>
          </p:nvPr>
        </p:nvSpPr>
        <p:spPr>
          <a:xfrm>
            <a:off x="69125" y="677100"/>
            <a:ext cx="9075000" cy="294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buClr>
                <a:srgbClr val="000000"/>
              </a:buClr>
              <a:buSzPct val="90000"/>
              <a:buChar char="●"/>
            </a:pPr>
            <a:r>
              <a:rPr lang="en" sz="2000">
                <a:solidFill>
                  <a:srgbClr val="000000"/>
                </a:solidFill>
              </a:rPr>
              <a:t>Any plant originating from seed, despite current life stage  </a:t>
            </a:r>
            <a:r>
              <a:rPr lang="en" sz="1800">
                <a:solidFill>
                  <a:srgbClr val="000000"/>
                </a:solidFill>
              </a:rPr>
              <a:t/>
            </a:r>
            <a:br>
              <a:rPr lang="en" sz="1800">
                <a:solidFill>
                  <a:srgbClr val="000000"/>
                </a:solidFill>
              </a:rPr>
            </a:br>
            <a:endParaRPr lang="en" sz="18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" sz="2000">
                <a:solidFill>
                  <a:srgbClr val="000000"/>
                </a:solidFill>
              </a:rPr>
              <a:t>Seeds are produced by sexual reproduction</a:t>
            </a:r>
          </a:p>
          <a:p>
            <a:pPr marL="914400" lvl="1" indent="-330200" algn="l" rtl="0">
              <a:spcBef>
                <a:spcPts val="0"/>
              </a:spcBef>
              <a:buClr>
                <a:srgbClr val="000000"/>
              </a:buClr>
              <a:buSzPct val="100000"/>
              <a:buChar char="○"/>
            </a:pPr>
            <a:r>
              <a:rPr lang="en" sz="1600">
                <a:solidFill>
                  <a:srgbClr val="000000"/>
                </a:solidFill>
              </a:rPr>
              <a:t>Flower is pollinated</a:t>
            </a:r>
          </a:p>
          <a:p>
            <a:pPr marL="914400" lvl="1" indent="-330200" algn="l" rtl="0">
              <a:spcBef>
                <a:spcPts val="0"/>
              </a:spcBef>
              <a:buClr>
                <a:srgbClr val="000000"/>
              </a:buClr>
              <a:buSzPct val="100000"/>
              <a:buChar char="○"/>
            </a:pPr>
            <a:r>
              <a:rPr lang="en" sz="1600">
                <a:solidFill>
                  <a:srgbClr val="000000"/>
                </a:solidFill>
              </a:rPr>
              <a:t>Petals drops and ovary swells with developing seed</a:t>
            </a:r>
          </a:p>
          <a:p>
            <a:pPr marL="914400" lvl="1" indent="-330200" algn="l" rtl="0">
              <a:spcBef>
                <a:spcPts val="0"/>
              </a:spcBef>
              <a:buClr>
                <a:srgbClr val="000000"/>
              </a:buClr>
              <a:buSzPct val="100000"/>
              <a:buChar char="○"/>
            </a:pPr>
            <a:r>
              <a:rPr lang="en" sz="1600">
                <a:solidFill>
                  <a:srgbClr val="000000"/>
                </a:solidFill>
              </a:rPr>
              <a:t>The seed or seeds mature, are released, then germinate</a:t>
            </a:r>
          </a:p>
          <a:p>
            <a:pPr marL="914400" lvl="1" indent="-330200" algn="l" rtl="0">
              <a:spcBef>
                <a:spcPts val="0"/>
              </a:spcBef>
              <a:buClr>
                <a:srgbClr val="000000"/>
              </a:buClr>
              <a:buSzPct val="100000"/>
              <a:buChar char="○"/>
            </a:pPr>
            <a:r>
              <a:rPr lang="en" sz="1600">
                <a:solidFill>
                  <a:srgbClr val="000000"/>
                </a:solidFill>
              </a:rPr>
              <a:t>All germinated seeds are part of the same seedling population</a:t>
            </a:r>
          </a:p>
          <a:p>
            <a:pPr marL="457200" lvl="0" indent="0" algn="l" rtl="0">
              <a:spcBef>
                <a:spcPts val="0"/>
              </a:spcBef>
              <a:buNone/>
            </a:pPr>
            <a:endParaRPr sz="1400">
              <a:solidFill>
                <a:srgbClr val="000000"/>
              </a:solidFill>
            </a:endParaRP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8312" y="2721199"/>
            <a:ext cx="6747375" cy="24223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/>
        </p:nvSpPr>
        <p:spPr>
          <a:xfrm>
            <a:off x="6535375" y="4929350"/>
            <a:ext cx="3051000" cy="16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https://tinyurl.com/kuww8qb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ctrTitle"/>
          </p:nvPr>
        </p:nvSpPr>
        <p:spPr>
          <a:xfrm>
            <a:off x="-69300" y="-11375"/>
            <a:ext cx="8520600" cy="59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 sz="3000"/>
              <a:t>Seedling Life Cycle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750" y="850450"/>
            <a:ext cx="4762500" cy="40290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2114550" y="4618100"/>
            <a:ext cx="3000000" cy="3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" b="1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https://tinyurl.com/m26wsra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/>
              <a:t>Life Cycles 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441900" y="798525"/>
            <a:ext cx="8390400" cy="366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har char="●"/>
            </a:pPr>
            <a:r>
              <a:rPr lang="en" b="1"/>
              <a:t>Annual</a:t>
            </a:r>
            <a:r>
              <a:rPr lang="en"/>
              <a:t> -  complete seed germination to seed dissemination and death in one growing season 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  <a:buChar char="○"/>
            </a:pPr>
            <a:r>
              <a:rPr lang="en"/>
              <a:t>Agricultural plants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har char="●"/>
            </a:pPr>
            <a:r>
              <a:rPr lang="en" b="1"/>
              <a:t>Biennial</a:t>
            </a:r>
            <a:r>
              <a:rPr lang="en"/>
              <a:t> - two growing seasons to complete life cycle, require dormant period to become fully mature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  <a:buChar char="○"/>
            </a:pPr>
            <a:r>
              <a:rPr lang="en"/>
              <a:t>Carrots, Onions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har char="●"/>
            </a:pPr>
            <a:r>
              <a:rPr lang="en" b="1"/>
              <a:t>Herbaceous perennial</a:t>
            </a:r>
            <a:r>
              <a:rPr lang="en"/>
              <a:t> - can produce shoots and die back several times before becoming productive depending on accumulated resources 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  <a:buChar char="○"/>
            </a:pPr>
            <a:r>
              <a:rPr lang="en"/>
              <a:t>Ginger, Rosemary 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har char="●"/>
            </a:pPr>
            <a:r>
              <a:rPr lang="en" b="1"/>
              <a:t>Woody perennial</a:t>
            </a:r>
            <a:r>
              <a:rPr lang="en"/>
              <a:t> - continual growth annually from above ground stems 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  <a:buChar char="○"/>
            </a:pPr>
            <a:r>
              <a:rPr lang="en"/>
              <a:t>Trees, Vines, shrubs.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/>
        </p:nvSpPr>
        <p:spPr>
          <a:xfrm>
            <a:off x="0" y="705025"/>
            <a:ext cx="4797900" cy="438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SzPct val="100000"/>
              <a:buChar char="●"/>
            </a:pPr>
            <a:r>
              <a:rPr lang="en" sz="2000"/>
              <a:t>A seedling population is any group of seedlings that originate from the same pollination event and share the same parental source</a:t>
            </a:r>
          </a:p>
          <a:p>
            <a:pPr lvl="0" rtl="0">
              <a:spcBef>
                <a:spcPts val="0"/>
              </a:spcBef>
              <a:buNone/>
            </a:pPr>
            <a:endParaRPr sz="2000"/>
          </a:p>
          <a:p>
            <a:pPr marL="457200" lvl="0" indent="-355600" rtl="0">
              <a:spcBef>
                <a:spcPts val="0"/>
              </a:spcBef>
              <a:buSzPct val="100000"/>
              <a:buChar char="●"/>
            </a:pPr>
            <a:r>
              <a:rPr lang="en" sz="2000"/>
              <a:t>High variability in seedling populations</a:t>
            </a:r>
            <a:br>
              <a:rPr lang="en" sz="2000"/>
            </a:br>
            <a:endParaRPr lang="en" sz="2000"/>
          </a:p>
          <a:p>
            <a:pPr marL="457200" lvl="0" indent="-355600" rtl="0">
              <a:spcBef>
                <a:spcPts val="0"/>
              </a:spcBef>
              <a:buSzPct val="100000"/>
              <a:buChar char="●"/>
            </a:pPr>
            <a:r>
              <a:rPr lang="en" sz="2000"/>
              <a:t>Allows for the display/emergence of novel traits that may be desired for cultivation</a:t>
            </a:r>
          </a:p>
          <a:p>
            <a:pPr lv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82" name="Shape 82"/>
          <p:cNvSpPr txBox="1"/>
          <p:nvPr/>
        </p:nvSpPr>
        <p:spPr>
          <a:xfrm>
            <a:off x="41475" y="13825"/>
            <a:ext cx="8945700" cy="69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Seedling Populations &amp; Genetic Variation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1025" y="1195387"/>
            <a:ext cx="3048000" cy="27527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x="7203950" y="3816150"/>
            <a:ext cx="3000000" cy="2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" b="1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https://tinyurl.com/lwxn5dy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41475" y="55300"/>
            <a:ext cx="9102600" cy="70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Genotypic &amp; Phenotypic Variation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41475" y="649850"/>
            <a:ext cx="9102600" cy="264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SzPct val="100000"/>
              <a:buChar char="●"/>
            </a:pPr>
            <a:r>
              <a:rPr lang="en" sz="2000" b="1"/>
              <a:t>Genotype</a:t>
            </a:r>
            <a:r>
              <a:rPr lang="en" sz="2000"/>
              <a:t> - the total genetic information that makes an individual organism, accounts for the variability among unique individuals </a:t>
            </a:r>
            <a:br>
              <a:rPr lang="en" sz="2000"/>
            </a:br>
            <a:endParaRPr lang="en" sz="2000"/>
          </a:p>
          <a:p>
            <a:pPr marL="457200" lvl="0" indent="-355600" rtl="0">
              <a:spcBef>
                <a:spcPts val="0"/>
              </a:spcBef>
              <a:buSzPct val="100000"/>
              <a:buChar char="●"/>
            </a:pPr>
            <a:r>
              <a:rPr lang="en" sz="2000" b="1"/>
              <a:t>Phenotype</a:t>
            </a:r>
            <a:r>
              <a:rPr lang="en" sz="2000"/>
              <a:t> - the displayed characteristics of a given genotype, influenced by environmental conditions</a:t>
            </a:r>
            <a:br>
              <a:rPr lang="en" sz="2000"/>
            </a:br>
            <a:endParaRPr lang="en" sz="2000"/>
          </a:p>
          <a:p>
            <a:pPr marL="457200" lvl="0" indent="-355600" rtl="0">
              <a:spcBef>
                <a:spcPts val="0"/>
              </a:spcBef>
              <a:buSzPct val="100000"/>
              <a:buChar char="●"/>
            </a:pPr>
            <a:r>
              <a:rPr lang="en" sz="2000"/>
              <a:t>Some plants will look different under different environmental conditions, even if they are clones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6849" y="2922949"/>
            <a:ext cx="3456650" cy="215139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6553800" y="4964075"/>
            <a:ext cx="3000000" cy="17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" b="1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https://tinyurl.com/lbzaabe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subTitle" idx="1"/>
          </p:nvPr>
        </p:nvSpPr>
        <p:spPr>
          <a:xfrm>
            <a:off x="-69300" y="618700"/>
            <a:ext cx="5757000" cy="432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" sz="1800">
                <a:solidFill>
                  <a:srgbClr val="000000"/>
                </a:solidFill>
              </a:rPr>
              <a:t>A produced cell, cell component, or plant that is genetically identical to the unit it was taken from</a:t>
            </a:r>
          </a:p>
          <a:p>
            <a:pPr marL="457200" lvl="0" indent="-342900" algn="l" rtl="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" sz="1800">
                <a:solidFill>
                  <a:srgbClr val="000000"/>
                </a:solidFill>
              </a:rPr>
              <a:t>Derived from the greek word Klon, meaning slip or twig</a:t>
            </a:r>
          </a:p>
          <a:p>
            <a:pPr marL="457200" lvl="0" indent="-342900" algn="l" rtl="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" sz="1800">
                <a:solidFill>
                  <a:srgbClr val="000000"/>
                </a:solidFill>
              </a:rPr>
              <a:t>Selective reproduction from various methods such as budding, grafting, division, etc. </a:t>
            </a:r>
          </a:p>
          <a:p>
            <a:pPr lvl="0" algn="l" rtl="0">
              <a:spcBef>
                <a:spcPts val="0"/>
              </a:spcBef>
              <a:buNone/>
            </a:pPr>
            <a:endParaRPr sz="14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" sz="1800">
                <a:solidFill>
                  <a:srgbClr val="000000"/>
                </a:solidFill>
              </a:rPr>
              <a:t> Clones are produced through asexual reproduction.</a:t>
            </a:r>
          </a:p>
          <a:p>
            <a:pPr marL="914400" lvl="1" indent="-342900" algn="l" rtl="0">
              <a:spcBef>
                <a:spcPts val="0"/>
              </a:spcBef>
              <a:buClr>
                <a:srgbClr val="000000"/>
              </a:buClr>
              <a:buSzPct val="100000"/>
              <a:buChar char="○"/>
            </a:pPr>
            <a:r>
              <a:rPr lang="en" sz="1800">
                <a:solidFill>
                  <a:srgbClr val="000000"/>
                </a:solidFill>
              </a:rPr>
              <a:t>Explant is taken from mother plant </a:t>
            </a:r>
          </a:p>
          <a:p>
            <a:pPr marL="914400" lvl="1" indent="-342900" algn="l" rtl="0">
              <a:spcBef>
                <a:spcPts val="0"/>
              </a:spcBef>
              <a:buClr>
                <a:srgbClr val="000000"/>
              </a:buClr>
              <a:buSzPct val="100000"/>
              <a:buChar char="○"/>
            </a:pPr>
            <a:r>
              <a:rPr lang="en" sz="1800">
                <a:solidFill>
                  <a:srgbClr val="000000"/>
                </a:solidFill>
              </a:rPr>
              <a:t>Cells dedifferentiate and redifferentiate if cells have the competence to develop new tissue through determination (i.e., parenchyma cells forming adventitious roots)</a:t>
            </a:r>
          </a:p>
          <a:p>
            <a:pPr marL="914400" lvl="1" indent="-342900" algn="l" rtl="0">
              <a:spcBef>
                <a:spcPts val="0"/>
              </a:spcBef>
              <a:buClr>
                <a:srgbClr val="000000"/>
              </a:buClr>
              <a:buSzPct val="100000"/>
              <a:buChar char="○"/>
            </a:pPr>
            <a:r>
              <a:rPr lang="en" sz="1800">
                <a:solidFill>
                  <a:srgbClr val="000000"/>
                </a:solidFill>
              </a:rPr>
              <a:t>Once successfully established development continues</a:t>
            </a:r>
          </a:p>
          <a:p>
            <a:pPr marL="457200" lvl="0" indent="0" algn="l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76200" y="0"/>
            <a:ext cx="5956500" cy="677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000"/>
              <a:t>What is a clone?</a:t>
            </a:r>
          </a:p>
        </p:txBody>
      </p:sp>
      <p:pic>
        <p:nvPicPr>
          <p:cNvPr id="99" name="Shape 99" descr="Image result for vegetative cutti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7700" y="749162"/>
            <a:ext cx="3193299" cy="3645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7551250" y="4070075"/>
            <a:ext cx="1398900" cy="39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 b="1">
                <a:solidFill>
                  <a:schemeClr val="dk1"/>
                </a:solidFill>
              </a:rPr>
              <a:t>http://tinyurl.com/l6yqsjq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ctrTitle"/>
          </p:nvPr>
        </p:nvSpPr>
        <p:spPr>
          <a:xfrm>
            <a:off x="-21350" y="-38600"/>
            <a:ext cx="8520600" cy="644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 sz="3000"/>
              <a:t>When can I clone a plant?  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subTitle" idx="1"/>
          </p:nvPr>
        </p:nvSpPr>
        <p:spPr>
          <a:xfrm>
            <a:off x="83100" y="825575"/>
            <a:ext cx="5525100" cy="389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" sz="1800">
                <a:solidFill>
                  <a:srgbClr val="000000"/>
                </a:solidFill>
              </a:rPr>
              <a:t>Depends on the characteristics of the specific plant and your needs</a:t>
            </a:r>
          </a:p>
          <a:p>
            <a:pPr marL="457200" lvl="0" indent="-342900" algn="l" rtl="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" sz="1800">
                <a:solidFill>
                  <a:srgbClr val="000000"/>
                </a:solidFill>
              </a:rPr>
              <a:t>Juvenile or mature?</a:t>
            </a:r>
          </a:p>
          <a:p>
            <a:pPr marL="457200" lvl="0" indent="-342900" algn="l" rtl="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" sz="1800">
                <a:solidFill>
                  <a:srgbClr val="000000"/>
                </a:solidFill>
              </a:rPr>
              <a:t>When clonally propagated, plants maintain their phase potential, or the continuation of the state in the life cycle in which they are in</a:t>
            </a:r>
          </a:p>
          <a:p>
            <a:pPr marL="457200" lvl="0" indent="-342900" algn="l" rtl="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" sz="1800">
                <a:solidFill>
                  <a:srgbClr val="000000"/>
                </a:solidFill>
              </a:rPr>
              <a:t>Used to produce different characteristics</a:t>
            </a:r>
          </a:p>
          <a:p>
            <a:pPr marL="914400" lvl="1" indent="-342900" algn="l" rtl="0">
              <a:spcBef>
                <a:spcPts val="0"/>
              </a:spcBef>
              <a:buClr>
                <a:srgbClr val="000000"/>
              </a:buClr>
              <a:buSzPct val="100000"/>
              <a:buChar char="○"/>
            </a:pPr>
            <a:r>
              <a:rPr lang="en" sz="1800">
                <a:solidFill>
                  <a:srgbClr val="000000"/>
                </a:solidFill>
              </a:rPr>
              <a:t>Easier to propagate clonally when juvenile</a:t>
            </a:r>
          </a:p>
          <a:p>
            <a:pPr marL="914400" lvl="1" indent="-342900" algn="l" rtl="0">
              <a:spcBef>
                <a:spcPts val="0"/>
              </a:spcBef>
              <a:buClr>
                <a:srgbClr val="000000"/>
              </a:buClr>
              <a:buSzPct val="100000"/>
              <a:buChar char="○"/>
            </a:pPr>
            <a:r>
              <a:rPr lang="en" sz="1800">
                <a:solidFill>
                  <a:srgbClr val="000000"/>
                </a:solidFill>
              </a:rPr>
              <a:t>Juvenile plants display certain characteristics such as rapid growth, large leaves, thorniness, lack of flowers, etc. </a:t>
            </a:r>
          </a:p>
          <a:p>
            <a:pPr marL="457200" lvl="0" indent="-342900" algn="l" rtl="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" sz="1800">
                <a:solidFill>
                  <a:srgbClr val="000000"/>
                </a:solidFill>
              </a:rPr>
              <a:t>Plant dependent</a:t>
            </a:r>
          </a:p>
          <a:p>
            <a:pPr marL="914400" lvl="1" indent="-342900" algn="l" rtl="0">
              <a:spcBef>
                <a:spcPts val="0"/>
              </a:spcBef>
              <a:buClr>
                <a:srgbClr val="000000"/>
              </a:buClr>
              <a:buSzPct val="100000"/>
              <a:buChar char="○"/>
            </a:pPr>
            <a:r>
              <a:rPr lang="en" sz="1800">
                <a:solidFill>
                  <a:srgbClr val="000000"/>
                </a:solidFill>
              </a:rPr>
              <a:t>Difference in propagating trees for fruit &amp;  ornamental plants for aesthetic purposes.  </a:t>
            </a:r>
          </a:p>
          <a:p>
            <a:pPr marL="457200" lvl="0" indent="0" algn="l" rtl="0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</a:rPr>
              <a:t> </a:t>
            </a:r>
          </a:p>
          <a:p>
            <a:pPr marL="457200" lvl="0" indent="0" algn="l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</a:endParaRPr>
          </a:p>
          <a:p>
            <a:pPr lvl="0" algn="l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</a:endParaRPr>
          </a:p>
        </p:txBody>
      </p:sp>
      <p:pic>
        <p:nvPicPr>
          <p:cNvPr id="107" name="Shape 107" descr="Image result for ornamental vin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4400" y="3022450"/>
            <a:ext cx="2657900" cy="177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 descr="Image result for low density orchar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7437" y="73675"/>
            <a:ext cx="1991824" cy="271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7671850" y="2325750"/>
            <a:ext cx="827400" cy="64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" b="1">
                <a:solidFill>
                  <a:schemeClr val="dk1"/>
                </a:solidFill>
              </a:rPr>
              <a:t>http://tinyurl.com/k66occf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8109300" y="4537700"/>
            <a:ext cx="723000" cy="26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" b="1">
                <a:solidFill>
                  <a:schemeClr val="dk1"/>
                </a:solidFill>
              </a:rPr>
              <a:t>http://tinyurl.com/k859cjm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248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1"/>
              <a:t>Seedling (sexual)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873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-Genetic variation 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-Less expensive 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-Disease resistance coupled with variation 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-Germination difficulties, less easy to manage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4887425" y="445025"/>
            <a:ext cx="43968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1"/>
              <a:t>Clonal (asexual) 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4896750" y="1152475"/>
            <a:ext cx="3873900" cy="361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434343"/>
                </a:solidFill>
              </a:rPr>
              <a:t>-</a:t>
            </a:r>
            <a:r>
              <a:rPr lang="en" sz="1800"/>
              <a:t>Lack of genetic variation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800"/>
              <a:t>-Purchasing transplants can be expensive 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800"/>
              <a:t>- Requires more effort and care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800"/>
              <a:t>-Not possible with certain species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800"/>
              <a:t>-Many specific methods of propagation.</a:t>
            </a:r>
            <a:r>
              <a:rPr lang="en" sz="1800">
                <a:solidFill>
                  <a:srgbClr val="434343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635</Words>
  <Application>Microsoft Office PowerPoint</Application>
  <PresentationFormat>On-screen Show (16:9)</PresentationFormat>
  <Paragraphs>83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Verdana</vt:lpstr>
      <vt:lpstr>simple-light-2</vt:lpstr>
      <vt:lpstr>Seedling and Clonal Life Cycles</vt:lpstr>
      <vt:lpstr>What is a seedling?</vt:lpstr>
      <vt:lpstr>Seedling Life Cycle</vt:lpstr>
      <vt:lpstr>Life Cycles </vt:lpstr>
      <vt:lpstr>PowerPoint Presentation</vt:lpstr>
      <vt:lpstr>PowerPoint Presentation</vt:lpstr>
      <vt:lpstr>What is a clone?</vt:lpstr>
      <vt:lpstr>When can I clone a plant?  </vt:lpstr>
      <vt:lpstr>Seedling (sexual)</vt:lpstr>
      <vt:lpstr>Propagation Situations</vt:lpstr>
      <vt:lpstr>Helpful Resources </vt:lpstr>
      <vt:lpstr>References: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Seedling and Clonal Life Cycles</dc:title>
  <cp:lastModifiedBy>Ettinger Terry</cp:lastModifiedBy>
  <cp:revision>2</cp:revision>
  <dcterms:modified xsi:type="dcterms:W3CDTF">2017-04-29T14:37:52Z</dcterms:modified>
</cp:coreProperties>
</file>