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3"/>
  </p:notesMasterIdLst>
  <p:sldIdLst>
    <p:sldId id="256" r:id="rId2"/>
    <p:sldId id="257" r:id="rId3"/>
    <p:sldId id="260" r:id="rId4"/>
    <p:sldId id="262" r:id="rId5"/>
    <p:sldId id="265" r:id="rId6"/>
    <p:sldId id="261" r:id="rId7"/>
    <p:sldId id="266" r:id="rId8"/>
    <p:sldId id="267" r:id="rId9"/>
    <p:sldId id="264" r:id="rId10"/>
    <p:sldId id="258"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2" autoAdjust="0"/>
    <p:restoredTop sz="83892" autoAdjust="0"/>
  </p:normalViewPr>
  <p:slideViewPr>
    <p:cSldViewPr snapToGrid="0">
      <p:cViewPr varScale="1">
        <p:scale>
          <a:sx n="46" d="100"/>
          <a:sy n="46" d="100"/>
        </p:scale>
        <p:origin x="36"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40E92-C75B-4F5C-96C8-8822E6E2F99E}" type="datetimeFigureOut">
              <a:rPr lang="en-US" smtClean="0"/>
              <a:t>4/29/2017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86720-5FDF-45E0-9B10-581DE163284F}" type="slidenum">
              <a:rPr lang="en-US" smtClean="0"/>
              <a:t>‹#›</a:t>
            </a:fld>
            <a:endParaRPr lang="en-US"/>
          </a:p>
        </p:txBody>
      </p:sp>
    </p:spTree>
    <p:extLst>
      <p:ext uri="{BB962C8B-B14F-4D97-AF65-F5344CB8AC3E}">
        <p14:creationId xmlns:p14="http://schemas.microsoft.com/office/powerpoint/2010/main" val="147178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t>
            </a:r>
            <a:r>
              <a:rPr lang="en-US" dirty="0" err="1"/>
              <a:t>Redi</a:t>
            </a:r>
            <a:r>
              <a:rPr lang="en-US" dirty="0"/>
              <a:t> Earth and a fine vermiculite</a:t>
            </a:r>
          </a:p>
          <a:p>
            <a:r>
              <a:rPr lang="en-US" dirty="0"/>
              <a:t>Holds water</a:t>
            </a:r>
          </a:p>
          <a:p>
            <a:r>
              <a:rPr lang="en-US" dirty="0"/>
              <a:t>Light</a:t>
            </a:r>
          </a:p>
          <a:p>
            <a:r>
              <a:rPr lang="en-US" dirty="0"/>
              <a:t>Good drainage</a:t>
            </a:r>
          </a:p>
          <a:p>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2</a:t>
            </a:fld>
            <a:endParaRPr lang="en-US"/>
          </a:p>
        </p:txBody>
      </p:sp>
    </p:spTree>
    <p:extLst>
      <p:ext uri="{BB962C8B-B14F-4D97-AF65-F5344CB8AC3E}">
        <p14:creationId xmlns:p14="http://schemas.microsoft.com/office/powerpoint/2010/main" val="241660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Recalcitrant- planting must be done shortly after maturity of the seeds are reached or stored under very specific conditions </a:t>
            </a:r>
            <a:r>
              <a:rPr lang="en-US" dirty="0" err="1"/>
              <a:t>ie</a:t>
            </a:r>
            <a:r>
              <a:rPr lang="en-US" dirty="0"/>
              <a:t> high humidity that prevents drying such as coffee which can be stored up to 10 months or coconut which can be stored for 16 months or the oak for 20 months.</a:t>
            </a:r>
          </a:p>
        </p:txBody>
      </p:sp>
      <p:sp>
        <p:nvSpPr>
          <p:cNvPr id="4" name="Slide Number Placeholder 3"/>
          <p:cNvSpPr>
            <a:spLocks noGrp="1"/>
          </p:cNvSpPr>
          <p:nvPr>
            <p:ph type="sldNum" sz="quarter" idx="10"/>
          </p:nvPr>
        </p:nvSpPr>
        <p:spPr/>
        <p:txBody>
          <a:bodyPr/>
          <a:lstStyle/>
          <a:p>
            <a:fld id="{2C086720-5FDF-45E0-9B10-581DE163284F}" type="slidenum">
              <a:rPr lang="en-US" smtClean="0"/>
              <a:t>3</a:t>
            </a:fld>
            <a:endParaRPr lang="en-US"/>
          </a:p>
        </p:txBody>
      </p:sp>
    </p:spTree>
    <p:extLst>
      <p:ext uri="{BB962C8B-B14F-4D97-AF65-F5344CB8AC3E}">
        <p14:creationId xmlns:p14="http://schemas.microsoft.com/office/powerpoint/2010/main" val="428416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Priming-to prime seeds keep them in a warm humid environment where they can be easily observed. Once the radical emerges they should be immediately planted.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PreGermination</a:t>
            </a:r>
            <a:r>
              <a:rPr lang="en-US" dirty="0"/>
              <a:t>- a technique for bedding plants that uses a special process to synchronize radical emergence and then slowly dry seeds prior to sowing. Under the right conditions, this treatment ensures near 100% germination.’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Rolled Towel Test- used for large seeds such as cereal grains but we see it here with the lemon seeds.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several layers of moist paper towel-folded over and rolled- could be placed in a plastic bag in a warm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Check after 1</a:t>
            </a:r>
            <a:r>
              <a:rPr lang="en-US" baseline="30000" dirty="0"/>
              <a:t>st</a:t>
            </a:r>
            <a:r>
              <a:rPr lang="en-US" dirty="0"/>
              <a:t> week and see what types of seeds you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normal-elongated radical and hypocotyl and one enlarged cotyledon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hard seeds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abnormal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decaying </a:t>
            </a:r>
            <a:r>
              <a:rPr lang="en-US" dirty="0" err="1"/>
              <a:t>ect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4</a:t>
            </a:fld>
            <a:endParaRPr lang="en-US"/>
          </a:p>
        </p:txBody>
      </p:sp>
    </p:spTree>
    <p:extLst>
      <p:ext uri="{BB962C8B-B14F-4D97-AF65-F5344CB8AC3E}">
        <p14:creationId xmlns:p14="http://schemas.microsoft.com/office/powerpoint/2010/main" val="17489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seed priming</a:t>
            </a:r>
          </a:p>
          <a:p>
            <a:pPr rtl="0"/>
            <a:r>
              <a:rPr lang="en-US" sz="1200" kern="1200" dirty="0">
                <a:solidFill>
                  <a:schemeClr val="tx1"/>
                </a:solidFill>
                <a:effectLst/>
                <a:latin typeface="+mn-lt"/>
                <a:ea typeface="+mn-ea"/>
                <a:cs typeface="+mn-cs"/>
              </a:rPr>
              <a:t>shortens germination time but doesn't allow for complete germination</a:t>
            </a:r>
          </a:p>
          <a:p>
            <a:pPr rtl="0"/>
            <a:r>
              <a:rPr lang="en-US" sz="1200" kern="1200" dirty="0">
                <a:solidFill>
                  <a:schemeClr val="tx1"/>
                </a:solidFill>
                <a:effectLst/>
                <a:latin typeface="+mn-lt"/>
                <a:ea typeface="+mn-ea"/>
                <a:cs typeface="+mn-cs"/>
              </a:rPr>
              <a:t>often done by imbibing seeds for a predetermined period of time depending on what type of seed you are planting.</a:t>
            </a:r>
          </a:p>
          <a:p>
            <a:pPr rtl="0"/>
            <a:r>
              <a:rPr lang="en-US" sz="1200" kern="1200" dirty="0">
                <a:solidFill>
                  <a:schemeClr val="tx1"/>
                </a:solidFill>
                <a:effectLst/>
                <a:latin typeface="+mn-lt"/>
                <a:ea typeface="+mn-ea"/>
                <a:cs typeface="+mn-cs"/>
              </a:rPr>
              <a:t>seeds can be primed then dried out to be sown later.</a:t>
            </a:r>
          </a:p>
          <a:p>
            <a:pPr rtl="0"/>
            <a:r>
              <a:rPr lang="en-US" sz="1200" kern="1200" dirty="0">
                <a:solidFill>
                  <a:schemeClr val="tx1"/>
                </a:solidFill>
                <a:effectLst/>
                <a:latin typeface="+mn-lt"/>
                <a:ea typeface="+mn-ea"/>
                <a:cs typeface="+mn-cs"/>
              </a:rPr>
              <a:t>types</a:t>
            </a:r>
          </a:p>
          <a:p>
            <a:pPr rtl="0"/>
            <a:r>
              <a:rPr lang="en-US" sz="1200" kern="1200" dirty="0">
                <a:solidFill>
                  <a:schemeClr val="tx1"/>
                </a:solidFill>
                <a:effectLst/>
                <a:latin typeface="+mn-lt"/>
                <a:ea typeface="+mn-ea"/>
                <a:cs typeface="+mn-cs"/>
              </a:rPr>
              <a:t>hydro priming</a:t>
            </a:r>
          </a:p>
          <a:p>
            <a:pPr rtl="0"/>
            <a:r>
              <a:rPr lang="en-US" sz="1200" kern="1200" dirty="0">
                <a:solidFill>
                  <a:schemeClr val="tx1"/>
                </a:solidFill>
                <a:effectLst/>
                <a:latin typeface="+mn-lt"/>
                <a:ea typeface="+mn-ea"/>
                <a:cs typeface="+mn-cs"/>
              </a:rPr>
              <a:t>soak seeds in water</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osmotic </a:t>
            </a:r>
          </a:p>
          <a:p>
            <a:pPr rtl="0"/>
            <a:r>
              <a:rPr lang="en-US" sz="1200" kern="1200" dirty="0">
                <a:solidFill>
                  <a:schemeClr val="tx1"/>
                </a:solidFill>
                <a:effectLst/>
                <a:latin typeface="+mn-lt"/>
                <a:ea typeface="+mn-ea"/>
                <a:cs typeface="+mn-cs"/>
              </a:rPr>
              <a:t>soaking seeds in a solution of KNO3, </a:t>
            </a:r>
            <a:r>
              <a:rPr lang="en-US" sz="1200" kern="1200" dirty="0" err="1">
                <a:solidFill>
                  <a:schemeClr val="tx1"/>
                </a:solidFill>
                <a:effectLst/>
                <a:latin typeface="+mn-lt"/>
                <a:ea typeface="+mn-ea"/>
                <a:cs typeface="+mn-cs"/>
              </a:rPr>
              <a:t>KCl</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NaCl</a:t>
            </a: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solid matrix</a:t>
            </a:r>
          </a:p>
          <a:p>
            <a:pPr rtl="0"/>
            <a:r>
              <a:rPr lang="en-US" sz="1200" kern="1200" dirty="0">
                <a:solidFill>
                  <a:schemeClr val="tx1"/>
                </a:solidFill>
                <a:effectLst/>
                <a:latin typeface="+mn-lt"/>
                <a:ea typeface="+mn-ea"/>
                <a:cs typeface="+mn-cs"/>
              </a:rPr>
              <a:t>priming seeds in  a wet insoluble substance such as vermiculite</a:t>
            </a:r>
          </a:p>
          <a:p>
            <a:pPr rtl="0"/>
            <a:r>
              <a:rPr lang="en-US" sz="1200" kern="1200" dirty="0">
                <a:solidFill>
                  <a:schemeClr val="tx1"/>
                </a:solidFill>
                <a:effectLst/>
                <a:latin typeface="+mn-lt"/>
                <a:ea typeface="+mn-ea"/>
                <a:cs typeface="+mn-cs"/>
              </a:rPr>
              <a:t>allows for slow imitation</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drum printing</a:t>
            </a:r>
          </a:p>
          <a:p>
            <a:pPr rtl="0"/>
            <a:r>
              <a:rPr lang="en-US" sz="1200" kern="1200" dirty="0">
                <a:solidFill>
                  <a:schemeClr val="tx1"/>
                </a:solidFill>
                <a:effectLst/>
                <a:latin typeface="+mn-lt"/>
                <a:ea typeface="+mn-ea"/>
                <a:cs typeface="+mn-cs"/>
              </a:rPr>
              <a:t>seeds are placed in a rotating drum with a controlled level of water vapor release</a:t>
            </a:r>
          </a:p>
          <a:p>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5</a:t>
            </a:fld>
            <a:endParaRPr lang="en-US"/>
          </a:p>
        </p:txBody>
      </p:sp>
    </p:spTree>
    <p:extLst>
      <p:ext uri="{BB962C8B-B14F-4D97-AF65-F5344CB8AC3E}">
        <p14:creationId xmlns:p14="http://schemas.microsoft.com/office/powerpoint/2010/main" val="150178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exogenous dormancy</a:t>
            </a:r>
          </a:p>
          <a:p>
            <a:pPr rtl="0"/>
            <a:r>
              <a:rPr lang="en-US" sz="1200" kern="1200" dirty="0">
                <a:solidFill>
                  <a:schemeClr val="tx1"/>
                </a:solidFill>
                <a:effectLst/>
                <a:latin typeface="+mn-lt"/>
                <a:ea typeface="+mn-ea"/>
                <a:cs typeface="+mn-cs"/>
              </a:rPr>
              <a:t>conditions outside the embryo</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physical dormancy</a:t>
            </a:r>
          </a:p>
          <a:p>
            <a:pPr rtl="0"/>
            <a:r>
              <a:rPr lang="en-US" sz="1200" kern="1200" dirty="0">
                <a:solidFill>
                  <a:schemeClr val="tx1"/>
                </a:solidFill>
                <a:effectLst/>
                <a:latin typeface="+mn-lt"/>
                <a:ea typeface="+mn-ea"/>
                <a:cs typeface="+mn-cs"/>
              </a:rPr>
              <a:t>caused by the impermeability of the seed coat. develops during </a:t>
            </a:r>
            <a:r>
              <a:rPr lang="en-US" sz="1200" kern="1200" dirty="0" err="1">
                <a:solidFill>
                  <a:schemeClr val="tx1"/>
                </a:solidFill>
                <a:effectLst/>
                <a:latin typeface="+mn-lt"/>
                <a:ea typeface="+mn-ea"/>
                <a:cs typeface="+mn-cs"/>
              </a:rPr>
              <a:t>during</a:t>
            </a:r>
            <a:r>
              <a:rPr lang="en-US" sz="1200" kern="1200" dirty="0">
                <a:solidFill>
                  <a:schemeClr val="tx1"/>
                </a:solidFill>
                <a:effectLst/>
                <a:latin typeface="+mn-lt"/>
                <a:ea typeface="+mn-ea"/>
                <a:cs typeface="+mn-cs"/>
              </a:rPr>
              <a:t> the maturation or the seed i.e. drying. once broken cannot be reinstated</a:t>
            </a:r>
          </a:p>
          <a:p>
            <a:pPr rtl="0"/>
            <a:r>
              <a:rPr lang="en-US" sz="1200" kern="1200" dirty="0">
                <a:solidFill>
                  <a:schemeClr val="tx1"/>
                </a:solidFill>
                <a:effectLst/>
                <a:latin typeface="+mn-lt"/>
                <a:ea typeface="+mn-ea"/>
                <a:cs typeface="+mn-cs"/>
              </a:rPr>
              <a:t> </a:t>
            </a:r>
          </a:p>
          <a:p>
            <a:pPr rtl="0"/>
            <a:r>
              <a:rPr lang="en-US" sz="1200" kern="1200" dirty="0">
                <a:solidFill>
                  <a:schemeClr val="tx1"/>
                </a:solidFill>
                <a:effectLst/>
                <a:latin typeface="+mn-lt"/>
                <a:ea typeface="+mn-ea"/>
                <a:cs typeface="+mn-cs"/>
              </a:rPr>
              <a:t>mechanical</a:t>
            </a:r>
          </a:p>
          <a:p>
            <a:pPr rtl="0"/>
            <a:r>
              <a:rPr lang="en-US" sz="1200" kern="1200" dirty="0">
                <a:solidFill>
                  <a:schemeClr val="tx1"/>
                </a:solidFill>
                <a:effectLst/>
                <a:latin typeface="+mn-lt"/>
                <a:ea typeface="+mn-ea"/>
                <a:cs typeface="+mn-cs"/>
              </a:rPr>
              <a:t>the seed coat and other covering prevent the embryo from expanding.</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chemical</a:t>
            </a:r>
          </a:p>
          <a:p>
            <a:pPr rtl="0"/>
            <a:r>
              <a:rPr lang="en-US" sz="1200" kern="1200" dirty="0">
                <a:solidFill>
                  <a:schemeClr val="tx1"/>
                </a:solidFill>
                <a:effectLst/>
                <a:latin typeface="+mn-lt"/>
                <a:ea typeface="+mn-ea"/>
                <a:cs typeface="+mn-cs"/>
              </a:rPr>
              <a:t>growth regulators in the covering around the embryo that prevent growth. can be leeched out by soaking</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endogenous</a:t>
            </a:r>
          </a:p>
          <a:p>
            <a:pPr rtl="0"/>
            <a:r>
              <a:rPr lang="en-US" sz="1200" kern="1200" dirty="0">
                <a:solidFill>
                  <a:schemeClr val="tx1"/>
                </a:solidFill>
                <a:effectLst/>
                <a:latin typeface="+mn-lt"/>
                <a:ea typeface="+mn-ea"/>
                <a:cs typeface="+mn-cs"/>
              </a:rPr>
              <a:t>caused by the embryo</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physiological</a:t>
            </a:r>
          </a:p>
          <a:p>
            <a:pPr rtl="0"/>
            <a:r>
              <a:rPr lang="en-US" sz="1200" kern="1200" dirty="0">
                <a:solidFill>
                  <a:schemeClr val="tx1"/>
                </a:solidFill>
                <a:effectLst/>
                <a:latin typeface="+mn-lt"/>
                <a:ea typeface="+mn-ea"/>
                <a:cs typeface="+mn-cs"/>
              </a:rPr>
              <a:t>caused by growth regulators in the embryo itself. broken when these chemicals break down, often by cold stratification, exposure to sun light or by drying</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morphological</a:t>
            </a:r>
          </a:p>
          <a:p>
            <a:pPr rtl="0"/>
            <a:r>
              <a:rPr lang="en-US" sz="1200" kern="1200" dirty="0">
                <a:solidFill>
                  <a:schemeClr val="tx1"/>
                </a:solidFill>
                <a:effectLst/>
                <a:latin typeface="+mn-lt"/>
                <a:ea typeface="+mn-ea"/>
                <a:cs typeface="+mn-cs"/>
              </a:rPr>
              <a:t>caused by the embryo being underdeveloped. this is broken by letting the seeds take up water and giving them time to finish development</a:t>
            </a:r>
          </a:p>
          <a:p>
            <a:pPr rt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secondary dormancy</a:t>
            </a:r>
          </a:p>
          <a:p>
            <a:pPr rtl="0"/>
            <a:r>
              <a:rPr lang="en-US" sz="1200" kern="1200" dirty="0">
                <a:solidFill>
                  <a:schemeClr val="tx1"/>
                </a:solidFill>
                <a:effectLst/>
                <a:latin typeface="+mn-lt"/>
                <a:ea typeface="+mn-ea"/>
                <a:cs typeface="+mn-cs"/>
              </a:rPr>
              <a:t>some seeds can return to dormancy should them be exposed to unfavorable condition after breaking dormancy</a:t>
            </a:r>
          </a:p>
          <a:p>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6</a:t>
            </a:fld>
            <a:endParaRPr lang="en-US"/>
          </a:p>
        </p:txBody>
      </p:sp>
    </p:spTree>
    <p:extLst>
      <p:ext uri="{BB962C8B-B14F-4D97-AF65-F5344CB8AC3E}">
        <p14:creationId xmlns:p14="http://schemas.microsoft.com/office/powerpoint/2010/main" val="390412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http://www.agardenforthehouse.com/2013/02/perennials-which-require-cold-stratification/</a:t>
            </a:r>
          </a:p>
          <a:p>
            <a:r>
              <a:rPr lang="en-US" sz="1200" i="1" kern="1200" dirty="0">
                <a:solidFill>
                  <a:schemeClr val="tx1"/>
                </a:solidFill>
                <a:effectLst/>
                <a:latin typeface="+mn-lt"/>
                <a:ea typeface="+mn-ea"/>
                <a:cs typeface="+mn-cs"/>
              </a:rPr>
              <a:t>Aconitum</a:t>
            </a:r>
            <a:r>
              <a:rPr lang="en-US" sz="1200" kern="1200" dirty="0">
                <a:solidFill>
                  <a:schemeClr val="tx1"/>
                </a:solidFill>
                <a:effectLst/>
                <a:latin typeface="+mn-lt"/>
                <a:ea typeface="+mn-ea"/>
                <a:cs typeface="+mn-cs"/>
              </a:rPr>
              <a:t> (Monkshood), </a:t>
            </a:r>
            <a:r>
              <a:rPr lang="en-US" sz="1200" i="1" kern="1200" dirty="0">
                <a:solidFill>
                  <a:schemeClr val="tx1"/>
                </a:solidFill>
                <a:effectLst/>
                <a:latin typeface="+mn-lt"/>
                <a:ea typeface="+mn-ea"/>
                <a:cs typeface="+mn-cs"/>
              </a:rPr>
              <a:t>Alchemilla</a:t>
            </a:r>
            <a:r>
              <a:rPr lang="en-US" sz="1200" kern="1200" dirty="0">
                <a:solidFill>
                  <a:schemeClr val="tx1"/>
                </a:solidFill>
                <a:effectLst/>
                <a:latin typeface="+mn-lt"/>
                <a:ea typeface="+mn-ea"/>
                <a:cs typeface="+mn-cs"/>
              </a:rPr>
              <a:t> (Lady’s Mantle), </a:t>
            </a:r>
            <a:r>
              <a:rPr lang="en-US" sz="1200" i="1" kern="1200" dirty="0" err="1">
                <a:solidFill>
                  <a:schemeClr val="tx1"/>
                </a:solidFill>
                <a:effectLst/>
                <a:latin typeface="+mn-lt"/>
                <a:ea typeface="+mn-ea"/>
                <a:cs typeface="+mn-cs"/>
              </a:rPr>
              <a:t>Alstroemeria</a:t>
            </a:r>
            <a:r>
              <a:rPr lang="en-US" sz="1200" kern="1200" dirty="0">
                <a:solidFill>
                  <a:schemeClr val="tx1"/>
                </a:solidFill>
                <a:effectLst/>
                <a:latin typeface="+mn-lt"/>
                <a:ea typeface="+mn-ea"/>
                <a:cs typeface="+mn-cs"/>
              </a:rPr>
              <a:t> (Peruvian Lily), </a:t>
            </a:r>
            <a:r>
              <a:rPr lang="en-US" sz="1200" i="1" kern="1200" dirty="0" err="1">
                <a:solidFill>
                  <a:schemeClr val="tx1"/>
                </a:solidFill>
                <a:effectLst/>
                <a:latin typeface="+mn-lt"/>
                <a:ea typeface="+mn-ea"/>
                <a:cs typeface="+mn-cs"/>
              </a:rPr>
              <a:t>Asclepias</a:t>
            </a:r>
            <a:r>
              <a:rPr lang="en-US" sz="1200" kern="1200" dirty="0">
                <a:solidFill>
                  <a:schemeClr val="tx1"/>
                </a:solidFill>
                <a:effectLst/>
                <a:latin typeface="+mn-lt"/>
                <a:ea typeface="+mn-ea"/>
                <a:cs typeface="+mn-cs"/>
              </a:rPr>
              <a:t> (Milkweed), </a:t>
            </a:r>
            <a:r>
              <a:rPr lang="en-US" sz="1200" i="1" kern="1200" dirty="0" err="1">
                <a:solidFill>
                  <a:schemeClr val="tx1"/>
                </a:solidFill>
                <a:effectLst/>
                <a:latin typeface="+mn-lt"/>
                <a:ea typeface="+mn-ea"/>
                <a:cs typeface="+mn-cs"/>
              </a:rPr>
              <a:t>Astrantia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Masterwort</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Baptisia</a:t>
            </a:r>
            <a:r>
              <a:rPr lang="en-US" sz="1200" kern="1200" dirty="0">
                <a:solidFill>
                  <a:schemeClr val="tx1"/>
                </a:solidFill>
                <a:effectLst/>
                <a:latin typeface="+mn-lt"/>
                <a:ea typeface="+mn-ea"/>
                <a:cs typeface="+mn-cs"/>
              </a:rPr>
              <a:t> (False Indigo), </a:t>
            </a:r>
            <a:r>
              <a:rPr lang="en-US" sz="1200" i="1" kern="1200" dirty="0" err="1">
                <a:solidFill>
                  <a:schemeClr val="tx1"/>
                </a:solidFill>
                <a:effectLst/>
                <a:latin typeface="+mn-lt"/>
                <a:ea typeface="+mn-ea"/>
                <a:cs typeface="+mn-cs"/>
              </a:rPr>
              <a:t>Buddlejah</a:t>
            </a:r>
            <a:r>
              <a:rPr lang="en-US" sz="1200" kern="1200" dirty="0">
                <a:solidFill>
                  <a:schemeClr val="tx1"/>
                </a:solidFill>
                <a:effectLst/>
                <a:latin typeface="+mn-lt"/>
                <a:ea typeface="+mn-ea"/>
                <a:cs typeface="+mn-cs"/>
              </a:rPr>
              <a:t> (Butterfly Bush, pictured above), </a:t>
            </a:r>
            <a:r>
              <a:rPr lang="en-US" sz="1200" i="1" kern="1200" dirty="0" err="1">
                <a:solidFill>
                  <a:schemeClr val="tx1"/>
                </a:solidFill>
                <a:effectLst/>
                <a:latin typeface="+mn-lt"/>
                <a:ea typeface="+mn-ea"/>
                <a:cs typeface="+mn-cs"/>
              </a:rPr>
              <a:t>Caltha</a:t>
            </a:r>
            <a:r>
              <a:rPr lang="en-US" sz="1200" kern="1200" dirty="0">
                <a:solidFill>
                  <a:schemeClr val="tx1"/>
                </a:solidFill>
                <a:effectLst/>
                <a:latin typeface="+mn-lt"/>
                <a:ea typeface="+mn-ea"/>
                <a:cs typeface="+mn-cs"/>
              </a:rPr>
              <a:t> (Marsh Marigold), </a:t>
            </a:r>
            <a:r>
              <a:rPr lang="en-US" sz="1200" i="1" kern="1200" dirty="0" err="1">
                <a:solidFill>
                  <a:schemeClr val="tx1"/>
                </a:solidFill>
                <a:effectLst/>
                <a:latin typeface="+mn-lt"/>
                <a:ea typeface="+mn-ea"/>
                <a:cs typeface="+mn-cs"/>
              </a:rPr>
              <a:t>Caryopteris</a:t>
            </a:r>
            <a:r>
              <a:rPr lang="en-US" sz="1200" kern="1200" dirty="0">
                <a:solidFill>
                  <a:schemeClr val="tx1"/>
                </a:solidFill>
                <a:effectLst/>
                <a:latin typeface="+mn-lt"/>
                <a:ea typeface="+mn-ea"/>
                <a:cs typeface="+mn-cs"/>
              </a:rPr>
              <a:t> (Bluebeard), Chelone (Turtlehead), </a:t>
            </a:r>
            <a:r>
              <a:rPr lang="en-US" sz="1200" i="1" kern="1200" dirty="0">
                <a:solidFill>
                  <a:schemeClr val="tx1"/>
                </a:solidFill>
                <a:effectLst/>
                <a:latin typeface="+mn-lt"/>
                <a:ea typeface="+mn-ea"/>
                <a:cs typeface="+mn-cs"/>
              </a:rPr>
              <a:t>Cimicifuga</a:t>
            </a:r>
            <a:r>
              <a:rPr lang="en-US" sz="1200" kern="1200" dirty="0">
                <a:solidFill>
                  <a:schemeClr val="tx1"/>
                </a:solidFill>
                <a:effectLst/>
                <a:latin typeface="+mn-lt"/>
                <a:ea typeface="+mn-ea"/>
                <a:cs typeface="+mn-cs"/>
              </a:rPr>
              <a:t> (Bugbane), </a:t>
            </a:r>
            <a:r>
              <a:rPr lang="en-US" sz="1200" i="1" kern="1200" dirty="0">
                <a:solidFill>
                  <a:schemeClr val="tx1"/>
                </a:solidFill>
                <a:effectLst/>
                <a:latin typeface="+mn-lt"/>
                <a:ea typeface="+mn-ea"/>
                <a:cs typeface="+mn-cs"/>
              </a:rPr>
              <a:t>Clematis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Delphinium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Dodecatheon</a:t>
            </a:r>
            <a:r>
              <a:rPr lang="en-US" sz="1200" kern="1200" dirty="0">
                <a:solidFill>
                  <a:schemeClr val="tx1"/>
                </a:solidFill>
                <a:effectLst/>
                <a:latin typeface="+mn-lt"/>
                <a:ea typeface="+mn-ea"/>
                <a:cs typeface="+mn-cs"/>
              </a:rPr>
              <a:t> (Shooting Star), </a:t>
            </a:r>
            <a:r>
              <a:rPr lang="en-US" sz="1200" i="1" kern="1200" dirty="0" err="1">
                <a:solidFill>
                  <a:schemeClr val="tx1"/>
                </a:solidFill>
                <a:effectLst/>
                <a:latin typeface="+mn-lt"/>
                <a:ea typeface="+mn-ea"/>
                <a:cs typeface="+mn-cs"/>
              </a:rPr>
              <a:t>Eremurus</a:t>
            </a:r>
            <a:r>
              <a:rPr lang="en-US" sz="1200" kern="1200" dirty="0">
                <a:solidFill>
                  <a:schemeClr val="tx1"/>
                </a:solidFill>
                <a:effectLst/>
                <a:latin typeface="+mn-lt"/>
                <a:ea typeface="+mn-ea"/>
                <a:cs typeface="+mn-cs"/>
              </a:rPr>
              <a:t> (Foxtail Lily), </a:t>
            </a:r>
            <a:r>
              <a:rPr lang="en-US" sz="1200" i="1" kern="1200" dirty="0" err="1">
                <a:solidFill>
                  <a:schemeClr val="tx1"/>
                </a:solidFill>
                <a:effectLst/>
                <a:latin typeface="+mn-lt"/>
                <a:ea typeface="+mn-ea"/>
                <a:cs typeface="+mn-cs"/>
              </a:rPr>
              <a:t>Filipendula</a:t>
            </a:r>
            <a:r>
              <a:rPr lang="en-US" sz="1200" kern="1200" dirty="0">
                <a:solidFill>
                  <a:schemeClr val="tx1"/>
                </a:solidFill>
                <a:effectLst/>
                <a:latin typeface="+mn-lt"/>
                <a:ea typeface="+mn-ea"/>
                <a:cs typeface="+mn-cs"/>
              </a:rPr>
              <a:t> (Meadowsweet), </a:t>
            </a:r>
            <a:r>
              <a:rPr lang="en-US" sz="1200" i="1" kern="1200" dirty="0">
                <a:solidFill>
                  <a:schemeClr val="tx1"/>
                </a:solidFill>
                <a:effectLst/>
                <a:latin typeface="+mn-lt"/>
                <a:ea typeface="+mn-ea"/>
                <a:cs typeface="+mn-cs"/>
              </a:rPr>
              <a:t>Fuchsia</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Gentiana</a:t>
            </a:r>
            <a:r>
              <a:rPr lang="en-US" sz="1200" kern="1200" dirty="0">
                <a:solidFill>
                  <a:schemeClr val="tx1"/>
                </a:solidFill>
                <a:effectLst/>
                <a:latin typeface="+mn-lt"/>
                <a:ea typeface="+mn-ea"/>
                <a:cs typeface="+mn-cs"/>
              </a:rPr>
              <a:t> (Gentian), </a:t>
            </a:r>
            <a:r>
              <a:rPr lang="en-US" sz="1200" i="1" kern="1200" dirty="0">
                <a:solidFill>
                  <a:schemeClr val="tx1"/>
                </a:solidFill>
                <a:effectLst/>
                <a:latin typeface="+mn-lt"/>
                <a:ea typeface="+mn-ea"/>
                <a:cs typeface="+mn-cs"/>
              </a:rPr>
              <a:t>Geranium</a:t>
            </a:r>
            <a:r>
              <a:rPr lang="en-US" sz="1200" kern="1200" dirty="0">
                <a:solidFill>
                  <a:schemeClr val="tx1"/>
                </a:solidFill>
                <a:effectLst/>
                <a:latin typeface="+mn-lt"/>
                <a:ea typeface="+mn-ea"/>
                <a:cs typeface="+mn-cs"/>
              </a:rPr>
              <a:t> species (Cranesbill Geranium), </a:t>
            </a:r>
            <a:r>
              <a:rPr lang="en-US" sz="1200" i="1" kern="1200" dirty="0" err="1">
                <a:solidFill>
                  <a:schemeClr val="tx1"/>
                </a:solidFill>
                <a:effectLst/>
                <a:latin typeface="+mn-lt"/>
                <a:ea typeface="+mn-ea"/>
                <a:cs typeface="+mn-cs"/>
              </a:rPr>
              <a:t>Goniolimon</a:t>
            </a:r>
            <a:r>
              <a:rPr lang="en-US" sz="1200" kern="1200" dirty="0">
                <a:solidFill>
                  <a:schemeClr val="tx1"/>
                </a:solidFill>
                <a:effectLst/>
                <a:latin typeface="+mn-lt"/>
                <a:ea typeface="+mn-ea"/>
                <a:cs typeface="+mn-cs"/>
              </a:rPr>
              <a:t> (German </a:t>
            </a:r>
            <a:r>
              <a:rPr lang="en-US" sz="1200" kern="1200" dirty="0" err="1">
                <a:solidFill>
                  <a:schemeClr val="tx1"/>
                </a:solidFill>
                <a:effectLst/>
                <a:latin typeface="+mn-lt"/>
                <a:ea typeface="+mn-ea"/>
                <a:cs typeface="+mn-cs"/>
              </a:rPr>
              <a:t>Statice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Helianthemum</a:t>
            </a:r>
            <a:r>
              <a:rPr lang="en-US" sz="1200" kern="1200" dirty="0">
                <a:solidFill>
                  <a:schemeClr val="tx1"/>
                </a:solidFill>
                <a:effectLst/>
                <a:latin typeface="+mn-lt"/>
                <a:ea typeface="+mn-ea"/>
                <a:cs typeface="+mn-cs"/>
              </a:rPr>
              <a:t> (Rock Rose), </a:t>
            </a:r>
            <a:r>
              <a:rPr lang="en-US" sz="1200" i="1" kern="1200" dirty="0">
                <a:solidFill>
                  <a:schemeClr val="tx1"/>
                </a:solidFill>
                <a:effectLst/>
                <a:latin typeface="+mn-lt"/>
                <a:ea typeface="+mn-ea"/>
                <a:cs typeface="+mn-cs"/>
              </a:rPr>
              <a:t>Helianthus</a:t>
            </a:r>
            <a:r>
              <a:rPr lang="en-US" sz="1200" kern="1200" dirty="0">
                <a:solidFill>
                  <a:schemeClr val="tx1"/>
                </a:solidFill>
                <a:effectLst/>
                <a:latin typeface="+mn-lt"/>
                <a:ea typeface="+mn-ea"/>
                <a:cs typeface="+mn-cs"/>
              </a:rPr>
              <a:t> (Perennial Sunflower), </a:t>
            </a:r>
            <a:r>
              <a:rPr lang="en-US" sz="1200" i="1" kern="1200" dirty="0" err="1">
                <a:solidFill>
                  <a:schemeClr val="tx1"/>
                </a:solidFill>
                <a:effectLst/>
                <a:latin typeface="+mn-lt"/>
                <a:ea typeface="+mn-ea"/>
                <a:cs typeface="+mn-cs"/>
              </a:rPr>
              <a:t>Heliopsis</a:t>
            </a:r>
            <a:r>
              <a:rPr lang="en-US" sz="1200" kern="1200" dirty="0">
                <a:solidFill>
                  <a:schemeClr val="tx1"/>
                </a:solidFill>
                <a:effectLst/>
                <a:latin typeface="+mn-lt"/>
                <a:ea typeface="+mn-ea"/>
                <a:cs typeface="+mn-cs"/>
              </a:rPr>
              <a:t> (False Sunflower)</a:t>
            </a:r>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9</a:t>
            </a:fld>
            <a:endParaRPr lang="en-US"/>
          </a:p>
        </p:txBody>
      </p:sp>
    </p:spTree>
    <p:extLst>
      <p:ext uri="{BB962C8B-B14F-4D97-AF65-F5344CB8AC3E}">
        <p14:creationId xmlns:p14="http://schemas.microsoft.com/office/powerpoint/2010/main" val="124921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086720-5FDF-45E0-9B10-581DE163284F}" type="slidenum">
              <a:rPr lang="en-US" smtClean="0"/>
              <a:t>10</a:t>
            </a:fld>
            <a:endParaRPr lang="en-US"/>
          </a:p>
        </p:txBody>
      </p:sp>
    </p:spTree>
    <p:extLst>
      <p:ext uri="{BB962C8B-B14F-4D97-AF65-F5344CB8AC3E}">
        <p14:creationId xmlns:p14="http://schemas.microsoft.com/office/powerpoint/2010/main" val="392864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790165-FCE4-4D10-B9A7-A945B35403BE}"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C5CAE-99FB-4F03-B743-B4DC1A0F5A9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4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90165-FCE4-4D10-B9A7-A945B35403BE}"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15866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90165-FCE4-4D10-B9A7-A945B35403BE}"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60289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90165-FCE4-4D10-B9A7-A945B35403BE}"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399223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90165-FCE4-4D10-B9A7-A945B35403BE}"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C5CAE-99FB-4F03-B743-B4DC1A0F5A9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2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90165-FCE4-4D10-B9A7-A945B35403BE}"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94770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790165-FCE4-4D10-B9A7-A945B35403BE}" type="datetimeFigureOut">
              <a:rPr lang="en-US" smtClean="0"/>
              <a:t>4/29/2017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192993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790165-FCE4-4D10-B9A7-A945B35403BE}" type="datetimeFigureOut">
              <a:rPr lang="en-US" smtClean="0"/>
              <a:t>4/29/2017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95920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1790165-FCE4-4D10-B9A7-A945B35403BE}" type="datetimeFigureOut">
              <a:rPr lang="en-US" smtClean="0"/>
              <a:t>4/29/2017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326004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1790165-FCE4-4D10-B9A7-A945B35403BE}" type="datetimeFigureOut">
              <a:rPr lang="en-US" smtClean="0"/>
              <a:t>4/29/2017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2C5CAE-99FB-4F03-B743-B4DC1A0F5A9E}" type="slidenum">
              <a:rPr lang="en-US" smtClean="0"/>
              <a:t>‹#›</a:t>
            </a:fld>
            <a:endParaRPr lang="en-US"/>
          </a:p>
        </p:txBody>
      </p:sp>
    </p:spTree>
    <p:extLst>
      <p:ext uri="{BB962C8B-B14F-4D97-AF65-F5344CB8AC3E}">
        <p14:creationId xmlns:p14="http://schemas.microsoft.com/office/powerpoint/2010/main" val="405461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1790165-FCE4-4D10-B9A7-A945B35403BE}"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C5CAE-99FB-4F03-B743-B4DC1A0F5A9E}" type="slidenum">
              <a:rPr lang="en-US" smtClean="0"/>
              <a:t>‹#›</a:t>
            </a:fld>
            <a:endParaRPr lang="en-US"/>
          </a:p>
        </p:txBody>
      </p:sp>
    </p:spTree>
    <p:extLst>
      <p:ext uri="{BB962C8B-B14F-4D97-AF65-F5344CB8AC3E}">
        <p14:creationId xmlns:p14="http://schemas.microsoft.com/office/powerpoint/2010/main" val="128229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1790165-FCE4-4D10-B9A7-A945B35403BE}" type="datetimeFigureOut">
              <a:rPr lang="en-US" smtClean="0"/>
              <a:t>4/29/2017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2C5CAE-99FB-4F03-B743-B4DC1A0F5A9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76530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WAooMqzorvo"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SEEDS</a:t>
            </a:r>
          </a:p>
        </p:txBody>
      </p:sp>
      <p:sp>
        <p:nvSpPr>
          <p:cNvPr id="3" name="Subtitle 2"/>
          <p:cNvSpPr>
            <a:spLocks noGrp="1"/>
          </p:cNvSpPr>
          <p:nvPr>
            <p:ph type="subTitle" idx="1"/>
          </p:nvPr>
        </p:nvSpPr>
        <p:spPr/>
        <p:txBody>
          <a:bodyPr/>
          <a:lstStyle/>
          <a:p>
            <a:r>
              <a:rPr lang="en-US" dirty="0"/>
              <a:t>Shelby Farnham and Jacob Schreiner</a:t>
            </a:r>
          </a:p>
        </p:txBody>
      </p:sp>
    </p:spTree>
    <p:extLst>
      <p:ext uri="{BB962C8B-B14F-4D97-AF65-F5344CB8AC3E}">
        <p14:creationId xmlns:p14="http://schemas.microsoft.com/office/powerpoint/2010/main" val="1484492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Harvesting and Storing Seeds</a:t>
            </a:r>
          </a:p>
        </p:txBody>
      </p:sp>
      <p:pic>
        <p:nvPicPr>
          <p:cNvPr id="4" name="WAooMqzorvo">
            <a:hlinkClick r:id="" action="ppaction://media"/>
          </p:cNvPr>
          <p:cNvPicPr>
            <a:picLocks noGrp="1" noRot="1" noChangeAspect="1"/>
          </p:cNvPicPr>
          <p:nvPr>
            <p:ph idx="1"/>
            <a:videoFile r:link="rId1"/>
          </p:nvPr>
        </p:nvPicPr>
        <p:blipFill>
          <a:blip r:embed="rId4"/>
          <a:stretch>
            <a:fillRect/>
          </a:stretch>
        </p:blipFill>
        <p:spPr>
          <a:xfrm>
            <a:off x="1097280" y="1640378"/>
            <a:ext cx="9102833" cy="5120640"/>
          </a:xfrm>
          <a:prstGeom prst="rect">
            <a:avLst/>
          </a:prstGeom>
        </p:spPr>
      </p:pic>
    </p:spTree>
    <p:extLst>
      <p:ext uri="{BB962C8B-B14F-4D97-AF65-F5344CB8AC3E}">
        <p14:creationId xmlns:p14="http://schemas.microsoft.com/office/powerpoint/2010/main" val="6853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59042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1962" t="12169" r="20592" b="10834"/>
          <a:stretch/>
        </p:blipFill>
        <p:spPr>
          <a:xfrm>
            <a:off x="3629320" y="47114"/>
            <a:ext cx="2482273" cy="3327116"/>
          </a:xfrm>
          <a:prstGeom prst="rect">
            <a:avLst/>
          </a:prstGeom>
        </p:spPr>
      </p:pic>
      <p:pic>
        <p:nvPicPr>
          <p:cNvPr id="5" name="Picture 4"/>
          <p:cNvPicPr>
            <a:picLocks noChangeAspect="1"/>
          </p:cNvPicPr>
          <p:nvPr/>
        </p:nvPicPr>
        <p:blipFill rotWithShape="1">
          <a:blip r:embed="rId4"/>
          <a:srcRect l="1047" t="8717" r="-1047" b="40281"/>
          <a:stretch/>
        </p:blipFill>
        <p:spPr>
          <a:xfrm>
            <a:off x="-4740" y="3355942"/>
            <a:ext cx="7423634" cy="283962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166" r="13628" b="-4"/>
          <a:stretch/>
        </p:blipFill>
        <p:spPr>
          <a:xfrm>
            <a:off x="-4144" y="10"/>
            <a:ext cx="3633464" cy="3355932"/>
          </a:xfrm>
          <a:prstGeom prst="rect">
            <a:avLst/>
          </a:prstGeom>
        </p:spPr>
      </p:pic>
      <p:sp>
        <p:nvSpPr>
          <p:cNvPr id="2" name="Title 1"/>
          <p:cNvSpPr>
            <a:spLocks noGrp="1"/>
          </p:cNvSpPr>
          <p:nvPr>
            <p:ph type="title"/>
          </p:nvPr>
        </p:nvSpPr>
        <p:spPr>
          <a:xfrm>
            <a:off x="7806813" y="639097"/>
            <a:ext cx="3736257" cy="3686015"/>
          </a:xfrm>
        </p:spPr>
        <p:txBody>
          <a:bodyPr vert="horz" lIns="91440" tIns="45720" rIns="91440" bIns="45720" rtlCol="0" anchor="b">
            <a:normAutofit/>
          </a:bodyPr>
          <a:lstStyle/>
          <a:p>
            <a:r>
              <a:rPr lang="en-US" sz="6600">
                <a:solidFill>
                  <a:schemeClr val="tx1">
                    <a:lumMod val="85000"/>
                    <a:lumOff val="15000"/>
                  </a:schemeClr>
                </a:solidFill>
              </a:rPr>
              <a:t>Media</a:t>
            </a:r>
          </a:p>
        </p:txBody>
      </p:sp>
    </p:spTree>
    <p:extLst>
      <p:ext uri="{BB962C8B-B14F-4D97-AF65-F5344CB8AC3E}">
        <p14:creationId xmlns:p14="http://schemas.microsoft.com/office/powerpoint/2010/main" val="13743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Recalcitrant vs. Orthodox</a:t>
            </a:r>
          </a:p>
        </p:txBody>
      </p:sp>
      <p:sp>
        <p:nvSpPr>
          <p:cNvPr id="6" name="Content Placeholder 5"/>
          <p:cNvSpPr>
            <a:spLocks noGrp="1"/>
          </p:cNvSpPr>
          <p:nvPr>
            <p:ph sz="half" idx="2"/>
          </p:nvPr>
        </p:nvSpPr>
        <p:spPr>
          <a:xfrm>
            <a:off x="4596938" y="1747368"/>
            <a:ext cx="4937760" cy="4023360"/>
          </a:xfrm>
        </p:spPr>
        <p:txBody>
          <a:bodyPr/>
          <a:lstStyle/>
          <a:p>
            <a:pPr>
              <a:buFont typeface="Arial" panose="020B0604020202020204" pitchFamily="34" charset="0"/>
              <a:buChar char="•"/>
            </a:pPr>
            <a:r>
              <a:rPr lang="en-US" dirty="0"/>
              <a:t>Recalcitrant</a:t>
            </a:r>
          </a:p>
          <a:p>
            <a:pPr lvl="1">
              <a:buFont typeface="Arial" panose="020B0604020202020204" pitchFamily="34" charset="0"/>
              <a:buChar char="•"/>
            </a:pPr>
            <a:r>
              <a:rPr lang="en-US" dirty="0"/>
              <a:t>Seeds that are unable to withstand maturation drying.</a:t>
            </a:r>
          </a:p>
          <a:p>
            <a:pPr>
              <a:buFont typeface="Arial" panose="020B0604020202020204" pitchFamily="34" charset="0"/>
              <a:buChar char="•"/>
            </a:pPr>
            <a:r>
              <a:rPr lang="en-US" dirty="0"/>
              <a:t>Orthodox</a:t>
            </a:r>
          </a:p>
          <a:p>
            <a:pPr lvl="1">
              <a:buFont typeface="Arial" panose="020B0604020202020204" pitchFamily="34" charset="0"/>
              <a:buChar char="•"/>
            </a:pPr>
            <a:r>
              <a:rPr lang="en-US" dirty="0"/>
              <a:t>Seeds that tolerate maturation drying and survive at less than 10 percent moisture</a:t>
            </a:r>
          </a:p>
        </p:txBody>
      </p:sp>
      <p:pic>
        <p:nvPicPr>
          <p:cNvPr id="4" name="Picture 3"/>
          <p:cNvPicPr>
            <a:picLocks noChangeAspect="1"/>
          </p:cNvPicPr>
          <p:nvPr/>
        </p:nvPicPr>
        <p:blipFill>
          <a:blip r:embed="rId3"/>
          <a:stretch>
            <a:fillRect/>
          </a:stretch>
        </p:blipFill>
        <p:spPr>
          <a:xfrm>
            <a:off x="314496" y="1845735"/>
            <a:ext cx="4229100" cy="4467225"/>
          </a:xfrm>
          <a:prstGeom prst="rect">
            <a:avLst/>
          </a:prstGeom>
        </p:spPr>
      </p:pic>
      <p:pic>
        <p:nvPicPr>
          <p:cNvPr id="7" name="Picture 6"/>
          <p:cNvPicPr>
            <a:picLocks noChangeAspect="1"/>
          </p:cNvPicPr>
          <p:nvPr/>
        </p:nvPicPr>
        <p:blipFill>
          <a:blip r:embed="rId4"/>
          <a:stretch>
            <a:fillRect/>
          </a:stretch>
        </p:blipFill>
        <p:spPr>
          <a:xfrm>
            <a:off x="4747126" y="3759048"/>
            <a:ext cx="2311765" cy="238326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232" y="3759047"/>
            <a:ext cx="2572653" cy="2572653"/>
          </a:xfrm>
          <a:prstGeom prst="rect">
            <a:avLst/>
          </a:prstGeom>
        </p:spPr>
      </p:pic>
    </p:spTree>
    <p:extLst>
      <p:ext uri="{BB962C8B-B14F-4D97-AF65-F5344CB8AC3E}">
        <p14:creationId xmlns:p14="http://schemas.microsoft.com/office/powerpoint/2010/main" val="3494874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21218" r="11040"/>
          <a:stretch/>
        </p:blipFill>
        <p:spPr>
          <a:xfrm>
            <a:off x="8020570" y="1916318"/>
            <a:ext cx="3135109" cy="3471012"/>
          </a:xfrm>
          <a:prstGeom prst="rect">
            <a:avLst/>
          </a:prstGeom>
        </p:spPr>
      </p:pic>
      <p:sp>
        <p:nvSpPr>
          <p:cNvPr id="2" name="Title 1"/>
          <p:cNvSpPr>
            <a:spLocks noGrp="1"/>
          </p:cNvSpPr>
          <p:nvPr>
            <p:ph type="title"/>
          </p:nvPr>
        </p:nvSpPr>
        <p:spPr>
          <a:xfrm>
            <a:off x="1097280" y="286603"/>
            <a:ext cx="10058400" cy="1450757"/>
          </a:xfrm>
        </p:spPr>
        <p:txBody>
          <a:bodyPr>
            <a:normAutofit/>
          </a:bodyPr>
          <a:lstStyle/>
          <a:p>
            <a:r>
              <a:rPr lang="en-US" dirty="0"/>
              <a:t>Germination</a:t>
            </a:r>
          </a:p>
        </p:txBody>
      </p:sp>
      <p:sp>
        <p:nvSpPr>
          <p:cNvPr id="11" name="Content Placeholder 10"/>
          <p:cNvSpPr>
            <a:spLocks noGrp="1"/>
          </p:cNvSpPr>
          <p:nvPr>
            <p:ph idx="1"/>
          </p:nvPr>
        </p:nvSpPr>
        <p:spPr>
          <a:xfrm>
            <a:off x="1097279" y="1845734"/>
            <a:ext cx="6923291" cy="4499648"/>
          </a:xfrm>
        </p:spPr>
        <p:txBody>
          <a:bodyPr>
            <a:normAutofit lnSpcReduction="10000"/>
          </a:bodyPr>
          <a:lstStyle/>
          <a:p>
            <a:pPr>
              <a:buFont typeface="Arial" panose="020B0604020202020204" pitchFamily="34" charset="0"/>
              <a:buChar char="•"/>
            </a:pPr>
            <a:r>
              <a:rPr lang="en-US" sz="2400" dirty="0"/>
              <a:t>Priming</a:t>
            </a:r>
          </a:p>
          <a:p>
            <a:pPr lvl="1">
              <a:buFont typeface="Arial" panose="020B0604020202020204" pitchFamily="34" charset="0"/>
              <a:buChar char="•"/>
            </a:pPr>
            <a:r>
              <a:rPr lang="en-US" sz="2000" dirty="0"/>
              <a:t>to prime seeds keep them in a warm humid environment where they can be easily observed. </a:t>
            </a:r>
          </a:p>
          <a:p>
            <a:pPr lvl="1">
              <a:buFont typeface="Arial" panose="020B0604020202020204" pitchFamily="34" charset="0"/>
              <a:buChar char="•"/>
            </a:pPr>
            <a:r>
              <a:rPr lang="en-US" sz="2000" dirty="0"/>
              <a:t>Once the radical emerges they should be immediately planted. </a:t>
            </a:r>
          </a:p>
          <a:p>
            <a:pPr>
              <a:buFont typeface="Arial" panose="020B0604020202020204" pitchFamily="34" charset="0"/>
              <a:buChar char="•"/>
            </a:pPr>
            <a:r>
              <a:rPr lang="en-US" sz="2400" dirty="0" err="1"/>
              <a:t>PreGermination</a:t>
            </a:r>
            <a:endParaRPr lang="en-US" sz="2400" dirty="0"/>
          </a:p>
          <a:p>
            <a:pPr lvl="1">
              <a:buFont typeface="Arial" panose="020B0604020202020204" pitchFamily="34" charset="0"/>
              <a:buChar char="•"/>
            </a:pPr>
            <a:r>
              <a:rPr lang="en-US" sz="2000" dirty="0"/>
              <a:t>A technique for bedding plants that uses a special process to synchronize radical emergence and then slowly dry seeds prior to sowing. </a:t>
            </a:r>
          </a:p>
          <a:p>
            <a:pPr lvl="1">
              <a:buFont typeface="Arial" panose="020B0604020202020204" pitchFamily="34" charset="0"/>
              <a:buChar char="•"/>
            </a:pPr>
            <a:r>
              <a:rPr lang="en-US" sz="2000" dirty="0"/>
              <a:t>Under the right conditions, this treatment ensures near 100% germination</a:t>
            </a:r>
          </a:p>
          <a:p>
            <a:pPr>
              <a:buFont typeface="Arial" panose="020B0604020202020204" pitchFamily="34" charset="0"/>
              <a:buChar char="•"/>
            </a:pPr>
            <a:r>
              <a:rPr lang="en-US" sz="2400" dirty="0"/>
              <a:t>Viability Determination</a:t>
            </a:r>
          </a:p>
          <a:p>
            <a:pPr lvl="1">
              <a:buFont typeface="Arial" panose="020B0604020202020204" pitchFamily="34" charset="0"/>
              <a:buChar char="•"/>
            </a:pPr>
            <a:r>
              <a:rPr lang="en-US" sz="2000" dirty="0"/>
              <a:t>Rolled Towel Test</a:t>
            </a:r>
          </a:p>
          <a:p>
            <a:pPr lvl="2">
              <a:buFont typeface="Arial" panose="020B0604020202020204" pitchFamily="34" charset="0"/>
              <a:buChar char="•"/>
            </a:pPr>
            <a:r>
              <a:rPr lang="en-US" sz="1600" dirty="0"/>
              <a:t>Large seeds</a:t>
            </a:r>
          </a:p>
        </p:txBody>
      </p:sp>
    </p:spTree>
    <p:extLst>
      <p:ext uri="{BB962C8B-B14F-4D97-AF65-F5344CB8AC3E}">
        <p14:creationId xmlns:p14="http://schemas.microsoft.com/office/powerpoint/2010/main" val="2787270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sz="half" idx="2"/>
          </p:nvPr>
        </p:nvPicPr>
        <p:blipFill rotWithShape="1">
          <a:blip r:embed="rId3"/>
          <a:srcRect l="-484" t="19" r="484" b="-19"/>
          <a:stretch/>
        </p:blipFill>
        <p:spPr>
          <a:xfrm>
            <a:off x="720670" y="640081"/>
            <a:ext cx="6738874" cy="5054156"/>
          </a:xfrm>
          <a:prstGeom prst="rect">
            <a:avLst/>
          </a:prstGeom>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Priming Seeds</a:t>
            </a:r>
          </a:p>
        </p:txBody>
      </p:sp>
      <p:sp>
        <p:nvSpPr>
          <p:cNvPr id="8" name="TextBox 7"/>
          <p:cNvSpPr txBox="1"/>
          <p:nvPr/>
        </p:nvSpPr>
        <p:spPr>
          <a:xfrm>
            <a:off x="720669" y="5860473"/>
            <a:ext cx="3650439" cy="369332"/>
          </a:xfrm>
          <a:prstGeom prst="rect">
            <a:avLst/>
          </a:prstGeom>
          <a:noFill/>
        </p:spPr>
        <p:txBody>
          <a:bodyPr wrap="square" rtlCol="0">
            <a:spAutoFit/>
          </a:bodyPr>
          <a:lstStyle/>
          <a:p>
            <a:r>
              <a:rPr lang="en-US" dirty="0"/>
              <a:t>Onion Seeds soaking in water</a:t>
            </a:r>
          </a:p>
        </p:txBody>
      </p:sp>
    </p:spTree>
    <p:extLst>
      <p:ext uri="{BB962C8B-B14F-4D97-AF65-F5344CB8AC3E}">
        <p14:creationId xmlns:p14="http://schemas.microsoft.com/office/powerpoint/2010/main" val="2591755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Exogenous Dormancy</a:t>
            </a:r>
          </a:p>
        </p:txBody>
      </p:sp>
      <p:sp>
        <p:nvSpPr>
          <p:cNvPr id="6" name="Content Placeholder 5"/>
          <p:cNvSpPr>
            <a:spLocks noGrp="1"/>
          </p:cNvSpPr>
          <p:nvPr>
            <p:ph idx="1"/>
          </p:nvPr>
        </p:nvSpPr>
        <p:spPr>
          <a:xfrm>
            <a:off x="1097280" y="1845734"/>
            <a:ext cx="11094720" cy="4023360"/>
          </a:xfrm>
        </p:spPr>
        <p:txBody>
          <a:bodyPr>
            <a:normAutofit fontScale="92500" lnSpcReduction="10000"/>
          </a:bodyPr>
          <a:lstStyle/>
          <a:p>
            <a:pPr>
              <a:buFont typeface="Arial" panose="020B0604020202020204" pitchFamily="34" charset="0"/>
              <a:buChar char="•"/>
            </a:pPr>
            <a:r>
              <a:rPr lang="en-US" sz="2800" dirty="0"/>
              <a:t>Conditions outside the embryo</a:t>
            </a:r>
          </a:p>
          <a:p>
            <a:pPr>
              <a:buFont typeface="Arial" panose="020B0604020202020204" pitchFamily="34" charset="0"/>
              <a:buChar char="•"/>
            </a:pPr>
            <a:r>
              <a:rPr lang="en-US" sz="2800" dirty="0"/>
              <a:t>Physical Dormancy</a:t>
            </a:r>
          </a:p>
          <a:p>
            <a:pPr lvl="1">
              <a:buFont typeface="Arial" panose="020B0604020202020204" pitchFamily="34" charset="0"/>
              <a:buChar char="•"/>
            </a:pPr>
            <a:r>
              <a:rPr lang="en-US" sz="2400" dirty="0"/>
              <a:t>Caused by the impermeability of the seed coat</a:t>
            </a:r>
          </a:p>
          <a:p>
            <a:pPr lvl="1">
              <a:buFont typeface="Arial" panose="020B0604020202020204" pitchFamily="34" charset="0"/>
              <a:buChar char="•"/>
            </a:pPr>
            <a:r>
              <a:rPr lang="en-US" sz="2400" dirty="0"/>
              <a:t>Develops during the maturation of the seed i.e. seed drying</a:t>
            </a:r>
          </a:p>
          <a:p>
            <a:pPr lvl="1">
              <a:buFont typeface="Arial" panose="020B0604020202020204" pitchFamily="34" charset="0"/>
              <a:buChar char="•"/>
            </a:pPr>
            <a:r>
              <a:rPr lang="en-US" sz="2400" dirty="0"/>
              <a:t>Once physical dormancy is broken it cannot be reinstated or reentered</a:t>
            </a:r>
          </a:p>
          <a:p>
            <a:pPr>
              <a:buFont typeface="Arial" panose="020B0604020202020204" pitchFamily="34" charset="0"/>
              <a:buChar char="•"/>
            </a:pPr>
            <a:r>
              <a:rPr lang="en-US" sz="2800" dirty="0"/>
              <a:t>Mechanical Dormancy</a:t>
            </a:r>
          </a:p>
          <a:p>
            <a:pPr lvl="1">
              <a:buFont typeface="Arial" panose="020B0604020202020204" pitchFamily="34" charset="0"/>
              <a:buChar char="•"/>
            </a:pPr>
            <a:r>
              <a:rPr lang="en-US" sz="2400" dirty="0"/>
              <a:t>The seed coat (other coverings) prevents the embryo from expanding</a:t>
            </a:r>
          </a:p>
          <a:p>
            <a:pPr>
              <a:buFont typeface="Arial" panose="020B0604020202020204" pitchFamily="34" charset="0"/>
              <a:buChar char="•"/>
            </a:pPr>
            <a:r>
              <a:rPr lang="en-US" sz="2800" dirty="0"/>
              <a:t>Chemical Dormancy</a:t>
            </a:r>
          </a:p>
          <a:p>
            <a:pPr lvl="1">
              <a:buFont typeface="Arial" panose="020B0604020202020204" pitchFamily="34" charset="0"/>
              <a:buChar char="•"/>
            </a:pPr>
            <a:r>
              <a:rPr lang="en-US" sz="2400" dirty="0"/>
              <a:t>Growth regulators in the covering around the embryo prevents growth.</a:t>
            </a:r>
          </a:p>
          <a:p>
            <a:pPr lvl="1">
              <a:buFont typeface="Arial" panose="020B0604020202020204" pitchFamily="34" charset="0"/>
              <a:buChar char="•"/>
            </a:pPr>
            <a:r>
              <a:rPr lang="en-US" sz="2400" dirty="0"/>
              <a:t>When the seeds are soaked this can leech the growth regulators and break the dormancy</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920944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Endogenous Dormancy</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Conditions within the embryo prevent germination</a:t>
            </a:r>
          </a:p>
          <a:p>
            <a:pPr>
              <a:buFont typeface="Arial" panose="020B0604020202020204" pitchFamily="34" charset="0"/>
              <a:buChar char="•"/>
            </a:pPr>
            <a:r>
              <a:rPr lang="en-US" sz="2800" dirty="0"/>
              <a:t>Physiological Dormancy</a:t>
            </a:r>
          </a:p>
          <a:p>
            <a:pPr lvl="1">
              <a:buFont typeface="Arial" panose="020B0604020202020204" pitchFamily="34" charset="0"/>
              <a:buChar char="•"/>
            </a:pPr>
            <a:r>
              <a:rPr lang="en-US" sz="2400" dirty="0"/>
              <a:t>Conditions controlled by factors within the embryo must change before the seed can germinate</a:t>
            </a:r>
          </a:p>
          <a:p>
            <a:pPr>
              <a:buFont typeface="Arial" panose="020B0604020202020204" pitchFamily="34" charset="0"/>
              <a:buChar char="•"/>
            </a:pPr>
            <a:r>
              <a:rPr lang="en-US" sz="2800" dirty="0"/>
              <a:t>Morphological Dormancy</a:t>
            </a:r>
          </a:p>
          <a:p>
            <a:pPr lvl="1">
              <a:buFont typeface="Arial" panose="020B0604020202020204" pitchFamily="34" charset="0"/>
              <a:buChar char="•"/>
            </a:pPr>
            <a:r>
              <a:rPr lang="en-US" sz="2400" dirty="0"/>
              <a:t>When the embryo is underdeveloped or less than one-quarter of the size of the seed when it is shed from the plant.</a:t>
            </a:r>
          </a:p>
          <a:p>
            <a:pPr lvl="1">
              <a:buFont typeface="Arial" panose="020B0604020202020204" pitchFamily="34" charset="0"/>
              <a:buChar char="•"/>
            </a:pPr>
            <a:r>
              <a:rPr lang="en-US" sz="2400" dirty="0"/>
              <a:t>Can be broken by letting the seeds take up water and giving them time to finish development</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608033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145273" y="645106"/>
            <a:ext cx="4447465" cy="5247747"/>
          </a:xfrm>
          <a:prstGeom prst="rect">
            <a:avLst/>
          </a:prstGeom>
        </p:spPr>
      </p:pic>
      <p:sp>
        <p:nvSpPr>
          <p:cNvPr id="2" name="Title 1"/>
          <p:cNvSpPr>
            <a:spLocks noGrp="1"/>
          </p:cNvSpPr>
          <p:nvPr>
            <p:ph type="title"/>
          </p:nvPr>
        </p:nvSpPr>
        <p:spPr>
          <a:xfrm>
            <a:off x="6411685" y="634946"/>
            <a:ext cx="5127171" cy="1450757"/>
          </a:xfrm>
        </p:spPr>
        <p:txBody>
          <a:bodyPr>
            <a:normAutofit/>
          </a:bodyPr>
          <a:lstStyle/>
          <a:p>
            <a:r>
              <a:rPr lang="en-US" dirty="0"/>
              <a:t>Secondary Dormancy</a:t>
            </a:r>
          </a:p>
        </p:txBody>
      </p:sp>
      <p:sp>
        <p:nvSpPr>
          <p:cNvPr id="3" name="Content Placeholder 2"/>
          <p:cNvSpPr>
            <a:spLocks noGrp="1"/>
          </p:cNvSpPr>
          <p:nvPr>
            <p:ph idx="1"/>
          </p:nvPr>
        </p:nvSpPr>
        <p:spPr>
          <a:xfrm>
            <a:off x="5763491" y="2198914"/>
            <a:ext cx="6303818" cy="4134916"/>
          </a:xfrm>
        </p:spPr>
        <p:txBody>
          <a:bodyPr>
            <a:normAutofit/>
          </a:bodyPr>
          <a:lstStyle/>
          <a:p>
            <a:pPr>
              <a:buFont typeface="Arial" panose="020B0604020202020204" pitchFamily="34" charset="0"/>
              <a:buChar char="•"/>
            </a:pPr>
            <a:r>
              <a:rPr lang="en-US" sz="2800" dirty="0"/>
              <a:t>The seeds may return to dormancy if they fail to germinate after primary dormancy is broken due to unfavorable conditions</a:t>
            </a:r>
          </a:p>
          <a:p>
            <a:pPr>
              <a:buFont typeface="Arial" panose="020B0604020202020204" pitchFamily="34" charset="0"/>
              <a:buChar char="•"/>
            </a:pPr>
            <a:r>
              <a:rPr lang="en-US" sz="2800" dirty="0"/>
              <a:t>Example is Baby blue eyes (</a:t>
            </a:r>
            <a:r>
              <a:rPr lang="en-US" sz="2800" i="1" dirty="0" err="1"/>
              <a:t>Nemophila</a:t>
            </a:r>
            <a:r>
              <a:rPr lang="en-US" sz="2800" i="1" dirty="0"/>
              <a:t>) </a:t>
            </a:r>
            <a:r>
              <a:rPr lang="en-US" sz="2800" dirty="0"/>
              <a:t>seeds require darkness or no light to germinate if exposed to light  they need to go through a chilling or exposure to cold to germinate. Burpee suggests direct sowing when night temperatures are no higher than 65 degrees </a:t>
            </a:r>
            <a:r>
              <a:rPr lang="en-US" sz="2800" dirty="0" err="1"/>
              <a:t>Farenhiet</a:t>
            </a:r>
            <a:r>
              <a:rPr lang="en-US" sz="2800" dirty="0"/>
              <a:t> </a:t>
            </a:r>
          </a:p>
        </p:txBody>
      </p:sp>
    </p:spTree>
    <p:extLst>
      <p:ext uri="{BB962C8B-B14F-4D97-AF65-F5344CB8AC3E}">
        <p14:creationId xmlns:p14="http://schemas.microsoft.com/office/powerpoint/2010/main" val="3985704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282" r="3" b="6599"/>
          <a:stretch/>
        </p:blipFill>
        <p:spPr>
          <a:xfrm>
            <a:off x="633999" y="581098"/>
            <a:ext cx="4020297" cy="2476136"/>
          </a:xfrm>
          <a:prstGeom prst="rect">
            <a:avLst/>
          </a:prstGeom>
        </p:spPr>
      </p:pic>
      <p:pic>
        <p:nvPicPr>
          <p:cNvPr id="3"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8704" r="3" b="9177"/>
          <a:stretch/>
        </p:blipFill>
        <p:spPr>
          <a:xfrm>
            <a:off x="633999" y="3218101"/>
            <a:ext cx="4020296" cy="2476136"/>
          </a:xfrm>
          <a:prstGeom prst="rect">
            <a:avLst/>
          </a:prstGeom>
        </p:spPr>
      </p:pic>
      <p:sp>
        <p:nvSpPr>
          <p:cNvPr id="2" name="Title 1"/>
          <p:cNvSpPr>
            <a:spLocks noGrp="1"/>
          </p:cNvSpPr>
          <p:nvPr>
            <p:ph type="title"/>
          </p:nvPr>
        </p:nvSpPr>
        <p:spPr>
          <a:xfrm>
            <a:off x="5144679" y="634946"/>
            <a:ext cx="6405063" cy="1450757"/>
          </a:xfrm>
        </p:spPr>
        <p:txBody>
          <a:bodyPr vert="horz" lIns="91440" tIns="45720" rIns="91440" bIns="45720" rtlCol="0">
            <a:normAutofit/>
          </a:bodyPr>
          <a:lstStyle/>
          <a:p>
            <a:r>
              <a:rPr lang="en-US" dirty="0"/>
              <a:t>Cold Stratification</a:t>
            </a:r>
          </a:p>
        </p:txBody>
      </p:sp>
      <p:sp>
        <p:nvSpPr>
          <p:cNvPr id="4" name="Content Placeholder 3"/>
          <p:cNvSpPr>
            <a:spLocks noGrp="1"/>
          </p:cNvSpPr>
          <p:nvPr>
            <p:ph idx="1"/>
          </p:nvPr>
        </p:nvSpPr>
        <p:spPr>
          <a:xfrm>
            <a:off x="5144679" y="2198914"/>
            <a:ext cx="6405063" cy="3670180"/>
          </a:xfrm>
        </p:spPr>
        <p:txBody>
          <a:bodyPr>
            <a:normAutofit/>
          </a:bodyPr>
          <a:lstStyle/>
          <a:p>
            <a:pPr>
              <a:buFont typeface="Arial" panose="020B0604020202020204" pitchFamily="34" charset="0"/>
              <a:buChar char="•"/>
            </a:pPr>
            <a:r>
              <a:rPr lang="en-US" sz="2800" dirty="0"/>
              <a:t>Used to mimic the passing of winter</a:t>
            </a:r>
          </a:p>
          <a:p>
            <a:pPr>
              <a:buFont typeface="Arial" panose="020B0604020202020204" pitchFamily="34" charset="0"/>
              <a:buChar char="•"/>
            </a:pPr>
            <a:r>
              <a:rPr lang="en-US" sz="2800" dirty="0"/>
              <a:t>Some temperate perennials require this to overcome dormancy</a:t>
            </a:r>
          </a:p>
          <a:p>
            <a:pPr>
              <a:buFont typeface="Arial" panose="020B0604020202020204" pitchFamily="34" charset="0"/>
              <a:buChar char="•"/>
            </a:pPr>
            <a:r>
              <a:rPr lang="en-US" sz="2800" dirty="0"/>
              <a:t>Such as the Balloon Flower and Butterfly Bush</a:t>
            </a:r>
          </a:p>
          <a:p>
            <a:pPr marL="0" indent="0">
              <a:buNone/>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794139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C87D0E"/>
      </a:dk2>
      <a:lt2>
        <a:srgbClr val="FBEEC9"/>
      </a:lt2>
      <a:accent1>
        <a:srgbClr val="C87D0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239</TotalTime>
  <Words>680</Words>
  <Application>Microsoft Office PowerPoint</Application>
  <PresentationFormat>Widescreen</PresentationFormat>
  <Paragraphs>114</Paragraphs>
  <Slides>11</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Retrospect</vt:lpstr>
      <vt:lpstr>SEEDS</vt:lpstr>
      <vt:lpstr>Media</vt:lpstr>
      <vt:lpstr>Recalcitrant vs. Orthodox</vt:lpstr>
      <vt:lpstr>Germination</vt:lpstr>
      <vt:lpstr>Priming Seeds</vt:lpstr>
      <vt:lpstr>Exogenous Dormancy</vt:lpstr>
      <vt:lpstr>Endogenous Dormancy</vt:lpstr>
      <vt:lpstr>Secondary Dormancy</vt:lpstr>
      <vt:lpstr>Cold Stratification</vt:lpstr>
      <vt:lpstr>Harvesting and Storing Seeds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SEEDS</dc:title>
  <dc:creator>shelby farnham</dc:creator>
  <cp:lastModifiedBy>Ettinger Terry</cp:lastModifiedBy>
  <cp:revision>25</cp:revision>
  <dcterms:created xsi:type="dcterms:W3CDTF">2017-04-25T15:06:02Z</dcterms:created>
  <dcterms:modified xsi:type="dcterms:W3CDTF">2017-04-29T15:06:34Z</dcterms:modified>
</cp:coreProperties>
</file>