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Patrick Hand SC" panose="020B0604020202020204" charset="0"/>
      <p:regular r:id="rId13"/>
    </p:embeddedFont>
    <p:embeddedFont>
      <p:font typeface="Calibri" panose="020F0502020204030204" pitchFamily="34" charset="0"/>
      <p:regular r:id="rId14"/>
      <p:bold r:id="rId15"/>
      <p:italic r:id="rId16"/>
      <p:boldItalic r:id="rId17"/>
    </p:embeddedFont>
    <p:embeddedFont>
      <p:font typeface="Sniglet"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951610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45086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9696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2809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is actually more for how layering works, we should look up or think up why we should layer</a:t>
            </a:r>
          </a:p>
          <a:p>
            <a:pPr lvl="0">
              <a:spcBef>
                <a:spcPts val="0"/>
              </a:spcBef>
              <a:buNone/>
            </a:pPr>
            <a:r>
              <a:rPr lang="en"/>
              <a:t>Advantages: some plants just do this naturally, the “layered part” (new plant tissue) is being nutrored by the parent plant, so it has its own water and nutrients</a:t>
            </a:r>
          </a:p>
          <a:p>
            <a:pPr lvl="0">
              <a:spcBef>
                <a:spcPts val="0"/>
              </a:spcBef>
              <a:buNone/>
            </a:pPr>
            <a:r>
              <a:rPr lang="en"/>
              <a:t>Disadvantages: takes longer, you cant make as many new plant propagules since youre using that same parent plant</a:t>
            </a:r>
          </a:p>
          <a:p>
            <a:pPr lvl="0" rtl="0">
              <a:spcBef>
                <a:spcPts val="0"/>
              </a:spcBef>
              <a:buNone/>
            </a:pPr>
            <a:endParaRPr/>
          </a:p>
        </p:txBody>
      </p:sp>
    </p:spTree>
    <p:extLst>
      <p:ext uri="{BB962C8B-B14F-4D97-AF65-F5344CB8AC3E}">
        <p14:creationId xmlns:p14="http://schemas.microsoft.com/office/powerpoint/2010/main" val="182777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228600" lvl="0" indent="-228600" rtl="0">
              <a:lnSpc>
                <a:spcPct val="90000"/>
              </a:lnSpc>
              <a:spcBef>
                <a:spcPts val="0"/>
              </a:spcBef>
              <a:buClr>
                <a:schemeClr val="dk1"/>
              </a:buClr>
              <a:buSzPct val="100000"/>
              <a:buChar char="•"/>
            </a:pPr>
            <a:r>
              <a:rPr lang="en" sz="2800">
                <a:solidFill>
                  <a:schemeClr val="dk1"/>
                </a:solidFill>
                <a:latin typeface="Calibri"/>
                <a:ea typeface="Calibri"/>
                <a:cs typeface="Calibri"/>
                <a:sym typeface="Calibri"/>
              </a:rPr>
              <a:t>One year old stems layered in the spring have a well-developed root system by early autumn, and are then harvested as dormant rooted cuttings in late autumn</a:t>
            </a:r>
          </a:p>
          <a:p>
            <a:pPr marL="228600" lvl="0" indent="-228600" rtl="0">
              <a:lnSpc>
                <a:spcPct val="90000"/>
              </a:lnSpc>
              <a:spcBef>
                <a:spcPts val="1000"/>
              </a:spcBef>
              <a:buClr>
                <a:schemeClr val="dk1"/>
              </a:buClr>
              <a:buSzPct val="100000"/>
              <a:buChar char="•"/>
            </a:pPr>
            <a:r>
              <a:rPr lang="en" sz="2800">
                <a:solidFill>
                  <a:schemeClr val="dk1"/>
                </a:solidFill>
                <a:latin typeface="Calibri"/>
                <a:ea typeface="Calibri"/>
                <a:cs typeface="Calibri"/>
                <a:sym typeface="Calibri"/>
              </a:rPr>
              <a:t>Current season's growth will become next year's layers</a:t>
            </a:r>
          </a:p>
        </p:txBody>
      </p:sp>
    </p:spTree>
    <p:extLst>
      <p:ext uri="{BB962C8B-B14F-4D97-AF65-F5344CB8AC3E}">
        <p14:creationId xmlns:p14="http://schemas.microsoft.com/office/powerpoint/2010/main" val="302384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800">
                <a:solidFill>
                  <a:schemeClr val="dk1"/>
                </a:solidFill>
                <a:latin typeface="Calibri"/>
                <a:ea typeface="Calibri"/>
                <a:cs typeface="Calibri"/>
                <a:sym typeface="Calibri"/>
              </a:rPr>
              <a:t>Utilized with (vinig) spp whereby alternating nodes on a young stem/vine are rooted, then severed to create numerous rooted cuttings</a:t>
            </a:r>
          </a:p>
          <a:p>
            <a:pPr lvl="0" rtl="0">
              <a:spcBef>
                <a:spcPts val="0"/>
              </a:spcBef>
              <a:buNone/>
            </a:pPr>
            <a:r>
              <a:rPr lang="en" sz="1800">
                <a:solidFill>
                  <a:schemeClr val="dk1"/>
                </a:solidFill>
                <a:latin typeface="Calibri"/>
                <a:ea typeface="Calibri"/>
                <a:cs typeface="Calibri"/>
                <a:sym typeface="Calibri"/>
              </a:rPr>
              <a:t>In true compound layering, the entire stem/vine is buried and resulting shoots emerging from burind nodes form roots and are then harvested.Stems below ground are etiolated resulting in formation in adventitious roots right from the base of the new shoots not tnecessarily from the original stem that was burried</a:t>
            </a:r>
          </a:p>
          <a:p>
            <a:pPr lvl="0" rtl="0">
              <a:spcBef>
                <a:spcPts val="0"/>
              </a:spcBef>
              <a:buClr>
                <a:schemeClr val="dk1"/>
              </a:buClr>
              <a:buSzPct val="25000"/>
              <a:buFont typeface="Arial"/>
              <a:buNone/>
            </a:pPr>
            <a:endParaRPr sz="1800">
              <a:solidFill>
                <a:schemeClr val="dk1"/>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313334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228600" lvl="0" indent="-228600" rtl="0">
              <a:lnSpc>
                <a:spcPct val="70000"/>
              </a:lnSpc>
              <a:spcBef>
                <a:spcPts val="0"/>
              </a:spcBef>
              <a:buClr>
                <a:schemeClr val="dk1"/>
              </a:buClr>
              <a:buSzPct val="99615"/>
              <a:buChar char="•"/>
            </a:pPr>
            <a:r>
              <a:rPr lang="en" sz="2590">
                <a:solidFill>
                  <a:schemeClr val="dk1"/>
                </a:solidFill>
                <a:latin typeface="Calibri"/>
                <a:ea typeface="Calibri"/>
                <a:cs typeface="Calibri"/>
                <a:sym typeface="Calibri"/>
              </a:rPr>
              <a:t>n ancient technique for propagating many tropical species. At the most basic level, this technique involved the (partial) girdling of an aerial stem (usually no more than a year old), packing the girdled region in a moist media, than wrapping with waterproof material. Adventitious roots form after seveal months on the stem just above the girdled region</a:t>
            </a:r>
          </a:p>
          <a:p>
            <a:pPr marL="228600" lvl="0" indent="-228600" rtl="0">
              <a:lnSpc>
                <a:spcPct val="70000"/>
              </a:lnSpc>
              <a:spcBef>
                <a:spcPts val="1000"/>
              </a:spcBef>
              <a:buClr>
                <a:schemeClr val="dk1"/>
              </a:buClr>
              <a:buSzPct val="99615"/>
              <a:buChar char="•"/>
            </a:pPr>
            <a:r>
              <a:rPr lang="en" sz="2590">
                <a:solidFill>
                  <a:schemeClr val="dk1"/>
                </a:solidFill>
                <a:latin typeface="Calibri"/>
                <a:ea typeface="Calibri"/>
                <a:cs typeface="Calibri"/>
                <a:sym typeface="Calibri"/>
              </a:rPr>
              <a:t>When you wound the stem you stop the moveent of carbohydrates </a:t>
            </a:r>
          </a:p>
          <a:p>
            <a:pPr marL="228600" lvl="0" indent="-228600" rtl="0">
              <a:lnSpc>
                <a:spcPct val="70000"/>
              </a:lnSpc>
              <a:spcBef>
                <a:spcPts val="1000"/>
              </a:spcBef>
              <a:buClr>
                <a:schemeClr val="dk1"/>
              </a:buClr>
              <a:buSzPct val="99615"/>
              <a:buChar char="•"/>
            </a:pPr>
            <a:r>
              <a:rPr lang="en" sz="2590">
                <a:solidFill>
                  <a:schemeClr val="dk1"/>
                </a:solidFill>
                <a:latin typeface="Calibri"/>
                <a:ea typeface="Calibri"/>
                <a:cs typeface="Calibri"/>
                <a:sym typeface="Calibri"/>
              </a:rPr>
              <a:t>Air layering is pretty labor intensive but you create large and marketable plant right from the beginning</a:t>
            </a:r>
          </a:p>
          <a:p>
            <a:pPr marL="685800" lvl="1" indent="-228600" rtl="0">
              <a:lnSpc>
                <a:spcPct val="70000"/>
              </a:lnSpc>
              <a:spcBef>
                <a:spcPts val="500"/>
              </a:spcBef>
              <a:buClr>
                <a:schemeClr val="dk1"/>
              </a:buClr>
              <a:buSzPct val="100909"/>
              <a:buChar char="•"/>
            </a:pPr>
            <a:r>
              <a:rPr lang="en" sz="2220">
                <a:solidFill>
                  <a:schemeClr val="dk1"/>
                </a:solidFill>
                <a:latin typeface="Calibri"/>
                <a:ea typeface="Calibri"/>
                <a:cs typeface="Calibri"/>
                <a:sym typeface="Calibri"/>
              </a:rPr>
              <a:t>The opportunity to create plant in a shorter amount of time</a:t>
            </a:r>
          </a:p>
          <a:p>
            <a:pPr marL="228600" lvl="0" indent="-228600" rtl="0">
              <a:lnSpc>
                <a:spcPct val="70000"/>
              </a:lnSpc>
              <a:spcBef>
                <a:spcPts val="1000"/>
              </a:spcBef>
              <a:buClr>
                <a:schemeClr val="dk1"/>
              </a:buClr>
              <a:buSzPct val="99615"/>
              <a:buChar char="•"/>
            </a:pPr>
            <a:r>
              <a:rPr lang="en" sz="2590">
                <a:solidFill>
                  <a:schemeClr val="dk1"/>
                </a:solidFill>
                <a:latin typeface="Calibri"/>
                <a:ea typeface="Calibri"/>
                <a:cs typeface="Calibri"/>
                <a:sym typeface="Calibri"/>
              </a:rPr>
              <a:t>When you wound the stem you stop the moveent of carbohydrates </a:t>
            </a:r>
          </a:p>
          <a:p>
            <a:pPr marL="228600" lvl="0" indent="-228600" rtl="0">
              <a:lnSpc>
                <a:spcPct val="70000"/>
              </a:lnSpc>
              <a:spcBef>
                <a:spcPts val="1000"/>
              </a:spcBef>
              <a:buClr>
                <a:schemeClr val="dk1"/>
              </a:buClr>
              <a:buSzPct val="99615"/>
              <a:buChar char="•"/>
            </a:pPr>
            <a:r>
              <a:rPr lang="en" sz="2590">
                <a:solidFill>
                  <a:schemeClr val="dk1"/>
                </a:solidFill>
                <a:latin typeface="Calibri"/>
                <a:ea typeface="Calibri"/>
                <a:cs typeface="Calibri"/>
                <a:sym typeface="Calibri"/>
              </a:rPr>
              <a:t>Air layering is pretty labor intensive but you create large and marketable plant right from the beginning</a:t>
            </a:r>
          </a:p>
          <a:p>
            <a:pPr marL="685800" lvl="1" indent="-228600" rtl="0">
              <a:lnSpc>
                <a:spcPct val="70000"/>
              </a:lnSpc>
              <a:spcBef>
                <a:spcPts val="500"/>
              </a:spcBef>
              <a:buClr>
                <a:schemeClr val="dk1"/>
              </a:buClr>
              <a:buSzPct val="100909"/>
              <a:buChar char="•"/>
            </a:pPr>
            <a:r>
              <a:rPr lang="en" sz="2220">
                <a:solidFill>
                  <a:schemeClr val="dk1"/>
                </a:solidFill>
                <a:latin typeface="Calibri"/>
                <a:ea typeface="Calibri"/>
                <a:cs typeface="Calibri"/>
                <a:sym typeface="Calibri"/>
              </a:rPr>
              <a:t>The opportunity to create plant in a shorter amount of time</a:t>
            </a:r>
          </a:p>
          <a:p>
            <a:pPr marL="228600" lvl="0" indent="-215265" rtl="0">
              <a:lnSpc>
                <a:spcPct val="70000"/>
              </a:lnSpc>
              <a:spcBef>
                <a:spcPts val="0"/>
              </a:spcBef>
              <a:buClr>
                <a:schemeClr val="dk1"/>
              </a:buClr>
              <a:buSzPct val="99615"/>
              <a:buChar char="•"/>
            </a:pPr>
            <a:r>
              <a:rPr lang="en" sz="2590">
                <a:solidFill>
                  <a:schemeClr val="dk1"/>
                </a:solidFill>
                <a:latin typeface="Calibri"/>
                <a:ea typeface="Calibri"/>
                <a:cs typeface="Calibri"/>
                <a:sym typeface="Calibri"/>
              </a:rPr>
              <a:t>n ancient technique for propagating many tropical species. At the most basic level, this technique involved the (partial) girdling of an aerial stem (usually no more than a year old), packing the girdled region in a moist media, than wrapping with waterproof material. Adventitious roots form after seveal months on the stem just above the girdled region</a:t>
            </a:r>
          </a:p>
          <a:p>
            <a:pPr marL="228600" lvl="0" indent="-215265" rtl="0">
              <a:lnSpc>
                <a:spcPct val="70000"/>
              </a:lnSpc>
              <a:spcBef>
                <a:spcPts val="1000"/>
              </a:spcBef>
              <a:buClr>
                <a:schemeClr val="dk1"/>
              </a:buClr>
              <a:buSzPct val="99615"/>
              <a:buChar char="•"/>
            </a:pPr>
            <a:r>
              <a:rPr lang="en" sz="2590">
                <a:solidFill>
                  <a:schemeClr val="dk1"/>
                </a:solidFill>
                <a:latin typeface="Calibri"/>
                <a:ea typeface="Calibri"/>
                <a:cs typeface="Calibri"/>
                <a:sym typeface="Calibri"/>
              </a:rPr>
              <a:t>When you wound the stem you stop the moveent of carbohydrates </a:t>
            </a:r>
          </a:p>
          <a:p>
            <a:pPr marL="228600" lvl="0" indent="-215265" rtl="0">
              <a:lnSpc>
                <a:spcPct val="70000"/>
              </a:lnSpc>
              <a:spcBef>
                <a:spcPts val="1000"/>
              </a:spcBef>
              <a:buClr>
                <a:schemeClr val="dk1"/>
              </a:buClr>
              <a:buSzPct val="99615"/>
              <a:buChar char="•"/>
            </a:pPr>
            <a:r>
              <a:rPr lang="en" sz="2590">
                <a:solidFill>
                  <a:schemeClr val="dk1"/>
                </a:solidFill>
                <a:latin typeface="Calibri"/>
                <a:ea typeface="Calibri"/>
                <a:cs typeface="Calibri"/>
                <a:sym typeface="Calibri"/>
              </a:rPr>
              <a:t>Air layering is pretty labor intensive but you create large and marketable plant right from the beginning</a:t>
            </a:r>
          </a:p>
          <a:p>
            <a:pPr marL="685800" lvl="1" indent="-217169" rtl="0">
              <a:lnSpc>
                <a:spcPct val="70000"/>
              </a:lnSpc>
              <a:spcBef>
                <a:spcPts val="500"/>
              </a:spcBef>
              <a:buClr>
                <a:schemeClr val="dk1"/>
              </a:buClr>
              <a:buSzPct val="100909"/>
              <a:buChar char="•"/>
            </a:pPr>
            <a:r>
              <a:rPr lang="en" sz="2220">
                <a:solidFill>
                  <a:schemeClr val="dk1"/>
                </a:solidFill>
                <a:latin typeface="Calibri"/>
                <a:ea typeface="Calibri"/>
                <a:cs typeface="Calibri"/>
                <a:sym typeface="Calibri"/>
              </a:rPr>
              <a:t>The opportunity to create plant in a shorter amount of time</a:t>
            </a:r>
          </a:p>
          <a:p>
            <a:pPr marL="228600" lvl="0" indent="-215265" rtl="0">
              <a:lnSpc>
                <a:spcPct val="70000"/>
              </a:lnSpc>
              <a:spcBef>
                <a:spcPts val="1000"/>
              </a:spcBef>
              <a:buClr>
                <a:schemeClr val="dk1"/>
              </a:buClr>
              <a:buSzPct val="99615"/>
              <a:buChar char="•"/>
            </a:pPr>
            <a:r>
              <a:rPr lang="en" sz="2590">
                <a:solidFill>
                  <a:schemeClr val="dk1"/>
                </a:solidFill>
                <a:latin typeface="Calibri"/>
                <a:ea typeface="Calibri"/>
                <a:cs typeface="Calibri"/>
                <a:sym typeface="Calibri"/>
              </a:rPr>
              <a:t>When you wound the stem you stop the moveent of carbohydrates </a:t>
            </a:r>
          </a:p>
          <a:p>
            <a:pPr marL="228600" lvl="0" indent="-215265" rtl="0">
              <a:lnSpc>
                <a:spcPct val="70000"/>
              </a:lnSpc>
              <a:spcBef>
                <a:spcPts val="1000"/>
              </a:spcBef>
              <a:buClr>
                <a:schemeClr val="dk1"/>
              </a:buClr>
              <a:buSzPct val="99615"/>
              <a:buChar char="•"/>
            </a:pPr>
            <a:r>
              <a:rPr lang="en" sz="2590">
                <a:solidFill>
                  <a:schemeClr val="dk1"/>
                </a:solidFill>
                <a:latin typeface="Calibri"/>
                <a:ea typeface="Calibri"/>
                <a:cs typeface="Calibri"/>
                <a:sym typeface="Calibri"/>
              </a:rPr>
              <a:t>Air layering is pretty labor intensive but you create large and marketable plant right from the beginning</a:t>
            </a:r>
          </a:p>
          <a:p>
            <a:pPr marL="685800" lvl="1" indent="-217169" rtl="0">
              <a:lnSpc>
                <a:spcPct val="70000"/>
              </a:lnSpc>
              <a:spcBef>
                <a:spcPts val="500"/>
              </a:spcBef>
              <a:buClr>
                <a:schemeClr val="dk1"/>
              </a:buClr>
              <a:buSzPct val="100909"/>
              <a:buChar char="•"/>
            </a:pPr>
            <a:r>
              <a:rPr lang="en" sz="2220">
                <a:solidFill>
                  <a:schemeClr val="dk1"/>
                </a:solidFill>
                <a:latin typeface="Calibri"/>
                <a:ea typeface="Calibri"/>
                <a:cs typeface="Calibri"/>
                <a:sym typeface="Calibri"/>
              </a:rPr>
              <a:t>The opportunity to create plant in a shorter amount of time</a:t>
            </a:r>
          </a:p>
          <a:p>
            <a:pPr marL="228600" lvl="0" indent="-133985" rtl="0">
              <a:lnSpc>
                <a:spcPct val="70000"/>
              </a:lnSpc>
              <a:spcBef>
                <a:spcPts val="1000"/>
              </a:spcBef>
              <a:buClr>
                <a:srgbClr val="000000"/>
              </a:buClr>
              <a:buSzPct val="42307"/>
              <a:buFont typeface="Arial"/>
              <a:buNone/>
            </a:pPr>
            <a:endParaRPr sz="2590">
              <a:solidFill>
                <a:schemeClr val="dk1"/>
              </a:solidFill>
              <a:latin typeface="Calibri"/>
              <a:ea typeface="Calibri"/>
              <a:cs typeface="Calibri"/>
              <a:sym typeface="Calibri"/>
            </a:endParaRPr>
          </a:p>
          <a:p>
            <a:pPr marL="228600" lvl="0" indent="-228600" rtl="0">
              <a:lnSpc>
                <a:spcPct val="90000"/>
              </a:lnSpc>
              <a:spcBef>
                <a:spcPts val="0"/>
              </a:spcBef>
              <a:buClr>
                <a:schemeClr val="dk1"/>
              </a:buClr>
              <a:buSzPct val="100000"/>
              <a:buChar char="•"/>
            </a:pPr>
            <a:r>
              <a:rPr lang="en" sz="2800">
                <a:solidFill>
                  <a:schemeClr val="dk1"/>
                </a:solidFill>
                <a:latin typeface="Calibri"/>
                <a:ea typeface="Calibri"/>
                <a:cs typeface="Calibri"/>
                <a:sym typeface="Calibri"/>
              </a:rPr>
              <a:t>So make a ring</a:t>
            </a:r>
          </a:p>
          <a:p>
            <a:pPr marL="228600" lvl="0" indent="-228600" rtl="0">
              <a:lnSpc>
                <a:spcPct val="90000"/>
              </a:lnSpc>
              <a:spcBef>
                <a:spcPts val="1000"/>
              </a:spcBef>
              <a:buClr>
                <a:schemeClr val="dk1"/>
              </a:buClr>
              <a:buSzPct val="100000"/>
              <a:buChar char="•"/>
            </a:pPr>
            <a:r>
              <a:rPr lang="en" sz="2800">
                <a:solidFill>
                  <a:schemeClr val="dk1"/>
                </a:solidFill>
                <a:latin typeface="Calibri"/>
                <a:ea typeface="Calibri"/>
                <a:cs typeface="Calibri"/>
                <a:sym typeface="Calibri"/>
              </a:rPr>
              <a:t>And then a second ring</a:t>
            </a:r>
          </a:p>
          <a:p>
            <a:pPr marL="228600" lvl="0" indent="-228600" rtl="0">
              <a:lnSpc>
                <a:spcPct val="90000"/>
              </a:lnSpc>
              <a:spcBef>
                <a:spcPts val="1000"/>
              </a:spcBef>
              <a:buClr>
                <a:schemeClr val="dk1"/>
              </a:buClr>
              <a:buSzPct val="100000"/>
              <a:buChar char="•"/>
            </a:pPr>
            <a:r>
              <a:rPr lang="en" sz="2800">
                <a:solidFill>
                  <a:schemeClr val="dk1"/>
                </a:solidFill>
                <a:latin typeface="Calibri"/>
                <a:ea typeface="Calibri"/>
                <a:cs typeface="Calibri"/>
                <a:sym typeface="Calibri"/>
              </a:rPr>
              <a:t>Onto th eunderlining wood</a:t>
            </a:r>
          </a:p>
          <a:p>
            <a:pPr marL="685800" lvl="1" indent="-228600" rtl="0">
              <a:lnSpc>
                <a:spcPct val="90000"/>
              </a:lnSpc>
              <a:spcBef>
                <a:spcPts val="500"/>
              </a:spcBef>
              <a:buClr>
                <a:schemeClr val="dk1"/>
              </a:buClr>
              <a:buSzPct val="100000"/>
              <a:buChar char="•"/>
            </a:pPr>
            <a:r>
              <a:rPr lang="en" sz="2400">
                <a:solidFill>
                  <a:schemeClr val="dk1"/>
                </a:solidFill>
                <a:latin typeface="Calibri"/>
                <a:ea typeface="Calibri"/>
                <a:cs typeface="Calibri"/>
                <a:sym typeface="Calibri"/>
              </a:rPr>
              <a:t>Bark reffered to as slipping</a:t>
            </a:r>
          </a:p>
          <a:p>
            <a:pPr marL="228600" lvl="0" indent="-228600" rtl="0">
              <a:lnSpc>
                <a:spcPct val="90000"/>
              </a:lnSpc>
              <a:spcBef>
                <a:spcPts val="1000"/>
              </a:spcBef>
              <a:buClr>
                <a:schemeClr val="dk1"/>
              </a:buClr>
              <a:buSzPct val="100000"/>
              <a:buChar char="•"/>
            </a:pPr>
            <a:r>
              <a:rPr lang="en" sz="2800">
                <a:solidFill>
                  <a:schemeClr val="dk1"/>
                </a:solidFill>
                <a:latin typeface="Calibri"/>
                <a:ea typeface="Calibri"/>
                <a:cs typeface="Calibri"/>
                <a:sym typeface="Calibri"/>
              </a:rPr>
              <a:t>Squeeze out as much moisture as you can</a:t>
            </a:r>
          </a:p>
          <a:p>
            <a:pPr marL="685800" lvl="1" indent="-228600" rtl="0">
              <a:lnSpc>
                <a:spcPct val="90000"/>
              </a:lnSpc>
              <a:spcBef>
                <a:spcPts val="500"/>
              </a:spcBef>
              <a:buClr>
                <a:schemeClr val="dk1"/>
              </a:buClr>
              <a:buSzPct val="100000"/>
              <a:buChar char="•"/>
            </a:pPr>
            <a:r>
              <a:rPr lang="en" sz="2400">
                <a:solidFill>
                  <a:schemeClr val="dk1"/>
                </a:solidFill>
                <a:latin typeface="Calibri"/>
                <a:ea typeface="Calibri"/>
                <a:cs typeface="Calibri"/>
                <a:sym typeface="Calibri"/>
              </a:rPr>
              <a:t>Cover </a:t>
            </a:r>
          </a:p>
          <a:p>
            <a:pPr marL="228600" lvl="0" indent="-228600" rtl="0">
              <a:lnSpc>
                <a:spcPct val="90000"/>
              </a:lnSpc>
              <a:spcBef>
                <a:spcPts val="1000"/>
              </a:spcBef>
              <a:buClr>
                <a:schemeClr val="dk1"/>
              </a:buClr>
              <a:buSzPct val="100000"/>
              <a:buChar char="•"/>
            </a:pPr>
            <a:r>
              <a:rPr lang="en" sz="2800">
                <a:solidFill>
                  <a:schemeClr val="dk1"/>
                </a:solidFill>
                <a:latin typeface="Calibri"/>
                <a:ea typeface="Calibri"/>
                <a:cs typeface="Calibri"/>
                <a:sym typeface="Calibri"/>
              </a:rPr>
              <a:t>Put into a pot</a:t>
            </a:r>
          </a:p>
          <a:p>
            <a:pPr lvl="0" rtl="0">
              <a:spcBef>
                <a:spcPts val="0"/>
              </a:spcBef>
              <a:buNone/>
            </a:pPr>
            <a:endParaRPr/>
          </a:p>
        </p:txBody>
      </p:sp>
    </p:spTree>
    <p:extLst>
      <p:ext uri="{BB962C8B-B14F-4D97-AF65-F5344CB8AC3E}">
        <p14:creationId xmlns:p14="http://schemas.microsoft.com/office/powerpoint/2010/main" val="83661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228600" lvl="0" indent="-228600" rtl="0">
              <a:lnSpc>
                <a:spcPct val="90000"/>
              </a:lnSpc>
              <a:spcBef>
                <a:spcPts val="0"/>
              </a:spcBef>
              <a:buClr>
                <a:schemeClr val="dk1"/>
              </a:buClr>
              <a:buSzPct val="100000"/>
              <a:buChar char="•"/>
            </a:pPr>
            <a:r>
              <a:rPr lang="en" sz="2800">
                <a:solidFill>
                  <a:schemeClr val="dk1"/>
                </a:solidFill>
                <a:latin typeface="Calibri"/>
                <a:ea typeface="Calibri"/>
                <a:cs typeface="Calibri"/>
                <a:sym typeface="Calibri"/>
              </a:rPr>
              <a:t>Developed in the late 1800s </a:t>
            </a:r>
          </a:p>
          <a:p>
            <a:pPr marL="685800" lvl="1" indent="-228600" rtl="0">
              <a:lnSpc>
                <a:spcPct val="90000"/>
              </a:lnSpc>
              <a:spcBef>
                <a:spcPts val="500"/>
              </a:spcBef>
              <a:buClr>
                <a:schemeClr val="dk1"/>
              </a:buClr>
              <a:buSzPct val="100000"/>
              <a:buChar char="•"/>
            </a:pPr>
            <a:r>
              <a:rPr lang="en" sz="2400">
                <a:solidFill>
                  <a:schemeClr val="dk1"/>
                </a:solidFill>
                <a:latin typeface="Calibri"/>
                <a:ea typeface="Calibri"/>
                <a:cs typeface="Calibri"/>
                <a:sym typeface="Calibri"/>
              </a:rPr>
              <a:t>One year old shoots of established plants are cut backs close to the ground, then soil or other media is mounded over the stubs. The moist, brk conditons withi the mound stimulate roots to form at the base of new shoots emerging from dormant buds of original shoots (s) that have been cut back</a:t>
            </a:r>
          </a:p>
          <a:p>
            <a:pPr marL="228600" lvl="0" indent="-228600" rtl="0">
              <a:lnSpc>
                <a:spcPct val="90000"/>
              </a:lnSpc>
              <a:spcBef>
                <a:spcPts val="1000"/>
              </a:spcBef>
              <a:buClr>
                <a:schemeClr val="dk1"/>
              </a:buClr>
              <a:buSzPct val="100000"/>
              <a:buFont typeface="Arial"/>
              <a:buNone/>
            </a:pPr>
            <a:endParaRPr sz="2800">
              <a:solidFill>
                <a:schemeClr val="dk1"/>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646791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3850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3675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815525" y="1991825"/>
            <a:ext cx="5585400" cy="1159800"/>
          </a:xfrm>
          <a:prstGeom prst="rect">
            <a:avLst/>
          </a:prstGeom>
        </p:spPr>
        <p:txBody>
          <a:bodyPr lIns="91425" tIns="91425" rIns="91425" bIns="91425" anchor="ctr" anchorCtr="0"/>
          <a:lstStyle>
            <a:lvl1pPr lvl="0">
              <a:spcBef>
                <a:spcPts val="0"/>
              </a:spcBef>
              <a:buSzPct val="100000"/>
              <a:defRPr sz="6000" b="0"/>
            </a:lvl1pPr>
            <a:lvl2pPr lvl="1">
              <a:spcBef>
                <a:spcPts val="0"/>
              </a:spcBef>
              <a:buSzPct val="100000"/>
              <a:defRPr sz="6000" b="0"/>
            </a:lvl2pPr>
            <a:lvl3pPr lvl="2">
              <a:spcBef>
                <a:spcPts val="0"/>
              </a:spcBef>
              <a:buSzPct val="100000"/>
              <a:defRPr sz="6000" b="0"/>
            </a:lvl3pPr>
            <a:lvl4pPr lvl="3">
              <a:spcBef>
                <a:spcPts val="0"/>
              </a:spcBef>
              <a:buSzPct val="100000"/>
              <a:defRPr sz="6000" b="0"/>
            </a:lvl4pPr>
            <a:lvl5pPr lvl="4">
              <a:spcBef>
                <a:spcPts val="0"/>
              </a:spcBef>
              <a:buSzPct val="100000"/>
              <a:defRPr sz="6000" b="0"/>
            </a:lvl5pPr>
            <a:lvl6pPr lvl="5">
              <a:spcBef>
                <a:spcPts val="0"/>
              </a:spcBef>
              <a:buSzPct val="100000"/>
              <a:defRPr sz="6000" b="0"/>
            </a:lvl6pPr>
            <a:lvl7pPr lvl="6">
              <a:spcBef>
                <a:spcPts val="0"/>
              </a:spcBef>
              <a:buSzPct val="100000"/>
              <a:defRPr sz="6000" b="0"/>
            </a:lvl7pPr>
            <a:lvl8pPr lvl="7">
              <a:spcBef>
                <a:spcPts val="0"/>
              </a:spcBef>
              <a:buSzPct val="100000"/>
              <a:defRPr sz="6000" b="0"/>
            </a:lvl8pPr>
            <a:lvl9pPr lvl="8">
              <a:spcBef>
                <a:spcPts val="0"/>
              </a:spcBef>
              <a:buSzPct val="100000"/>
              <a:defRPr sz="6000" b="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Image">
    <p:bg>
      <p:bgPr>
        <a:solidFill>
          <a:srgbClr val="2A95B7"/>
        </a:solidFill>
        <a:effectLst/>
      </p:bgPr>
    </p:bg>
    <p:spTree>
      <p:nvGrpSpPr>
        <p:cNvPr id="1" name="Shape 33"/>
        <p:cNvGrpSpPr/>
        <p:nvPr/>
      </p:nvGrpSpPr>
      <p:grpSpPr>
        <a:xfrm>
          <a:off x="0" y="0"/>
          <a:ext cx="0" cy="0"/>
          <a:chOff x="0" y="0"/>
          <a:chExt cx="0" cy="0"/>
        </a:xfrm>
      </p:grpSpPr>
      <p:pic>
        <p:nvPicPr>
          <p:cNvPr id="34" name="Shape 34" descr="scene_trans.png"/>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1821550" y="1507150"/>
            <a:ext cx="5500800" cy="1159800"/>
          </a:xfrm>
          <a:prstGeom prst="rect">
            <a:avLst/>
          </a:prstGeom>
        </p:spPr>
        <p:txBody>
          <a:bodyPr lIns="91425" tIns="91425" rIns="91425" bIns="91425" anchor="b" anchorCtr="0"/>
          <a:lstStyle>
            <a:lvl1pPr lvl="0" rtl="0">
              <a:spcBef>
                <a:spcPts val="0"/>
              </a:spcBef>
              <a:buSzPct val="100000"/>
              <a:defRPr sz="4800" b="0"/>
            </a:lvl1pPr>
            <a:lvl2pPr lvl="1" rtl="0">
              <a:spcBef>
                <a:spcPts val="0"/>
              </a:spcBef>
              <a:buSzPct val="100000"/>
              <a:defRPr sz="4800" b="0"/>
            </a:lvl2pPr>
            <a:lvl3pPr lvl="2" rtl="0">
              <a:spcBef>
                <a:spcPts val="0"/>
              </a:spcBef>
              <a:buSzPct val="100000"/>
              <a:defRPr sz="4800" b="0"/>
            </a:lvl3pPr>
            <a:lvl4pPr lvl="3" rtl="0">
              <a:spcBef>
                <a:spcPts val="0"/>
              </a:spcBef>
              <a:buSzPct val="100000"/>
              <a:defRPr sz="4800" b="0"/>
            </a:lvl4pPr>
            <a:lvl5pPr lvl="4" rtl="0">
              <a:spcBef>
                <a:spcPts val="0"/>
              </a:spcBef>
              <a:buSzPct val="100000"/>
              <a:defRPr sz="4800" b="0"/>
            </a:lvl5pPr>
            <a:lvl6pPr lvl="5" rtl="0">
              <a:spcBef>
                <a:spcPts val="0"/>
              </a:spcBef>
              <a:buSzPct val="100000"/>
              <a:defRPr sz="4800" b="0"/>
            </a:lvl6pPr>
            <a:lvl7pPr lvl="6" rtl="0">
              <a:spcBef>
                <a:spcPts val="0"/>
              </a:spcBef>
              <a:buSzPct val="100000"/>
              <a:defRPr sz="4800" b="0"/>
            </a:lvl7pPr>
            <a:lvl8pPr lvl="7" rtl="0">
              <a:spcBef>
                <a:spcPts val="0"/>
              </a:spcBef>
              <a:buSzPct val="100000"/>
              <a:defRPr sz="4800" b="0"/>
            </a:lvl8pPr>
            <a:lvl9pPr lvl="8" rtl="0">
              <a:spcBef>
                <a:spcPts val="0"/>
              </a:spcBef>
              <a:buSzPct val="100000"/>
              <a:defRPr sz="4800" b="0"/>
            </a:lvl9pPr>
          </a:lstStyle>
          <a:p>
            <a:endParaRPr/>
          </a:p>
        </p:txBody>
      </p:sp>
      <p:sp>
        <p:nvSpPr>
          <p:cNvPr id="12" name="Shape 12"/>
          <p:cNvSpPr txBox="1">
            <a:spLocks noGrp="1"/>
          </p:cNvSpPr>
          <p:nvPr>
            <p:ph type="subTitle" idx="1"/>
          </p:nvPr>
        </p:nvSpPr>
        <p:spPr>
          <a:xfrm>
            <a:off x="1821550" y="2535254"/>
            <a:ext cx="5500800" cy="784800"/>
          </a:xfrm>
          <a:prstGeom prst="rect">
            <a:avLst/>
          </a:prstGeom>
        </p:spPr>
        <p:txBody>
          <a:bodyPr lIns="91425" tIns="91425" rIns="91425" bIns="91425" anchor="t" anchorCtr="0"/>
          <a:lstStyle>
            <a:lvl1pPr lvl="0" rtl="0">
              <a:spcBef>
                <a:spcPts val="0"/>
              </a:spcBef>
              <a:buClr>
                <a:schemeClr val="dk2"/>
              </a:buClr>
              <a:buNone/>
              <a:defRPr>
                <a:solidFill>
                  <a:schemeClr val="dk2"/>
                </a:solidFill>
              </a:defRPr>
            </a:lvl1pPr>
            <a:lvl2pPr lvl="1" rtl="0">
              <a:spcBef>
                <a:spcPts val="0"/>
              </a:spcBef>
              <a:buClr>
                <a:schemeClr val="dk2"/>
              </a:buClr>
              <a:buSzPct val="100000"/>
              <a:buNone/>
              <a:defRPr sz="3000">
                <a:solidFill>
                  <a:schemeClr val="dk2"/>
                </a:solidFill>
              </a:defRPr>
            </a:lvl2pPr>
            <a:lvl3pPr lvl="2" rtl="0">
              <a:spcBef>
                <a:spcPts val="0"/>
              </a:spcBef>
              <a:buClr>
                <a:schemeClr val="dk2"/>
              </a:buClr>
              <a:buSzPct val="100000"/>
              <a:buNone/>
              <a:defRPr sz="3000">
                <a:solidFill>
                  <a:schemeClr val="dk2"/>
                </a:solidFill>
              </a:defRPr>
            </a:lvl3pPr>
            <a:lvl4pPr lvl="3" rtl="0">
              <a:spcBef>
                <a:spcPts val="0"/>
              </a:spcBef>
              <a:buClr>
                <a:schemeClr val="dk2"/>
              </a:buClr>
              <a:buSzPct val="100000"/>
              <a:buNone/>
              <a:defRPr sz="3000">
                <a:solidFill>
                  <a:schemeClr val="dk2"/>
                </a:solidFill>
              </a:defRPr>
            </a:lvl4pPr>
            <a:lvl5pPr lvl="4" rtl="0">
              <a:spcBef>
                <a:spcPts val="0"/>
              </a:spcBef>
              <a:buClr>
                <a:schemeClr val="dk2"/>
              </a:buClr>
              <a:buSzPct val="100000"/>
              <a:buNone/>
              <a:defRPr sz="3000">
                <a:solidFill>
                  <a:schemeClr val="dk2"/>
                </a:solidFill>
              </a:defRPr>
            </a:lvl5pPr>
            <a:lvl6pPr lvl="5" rtl="0">
              <a:spcBef>
                <a:spcPts val="0"/>
              </a:spcBef>
              <a:buClr>
                <a:schemeClr val="dk2"/>
              </a:buClr>
              <a:buSzPct val="100000"/>
              <a:buNone/>
              <a:defRPr sz="3000">
                <a:solidFill>
                  <a:schemeClr val="dk2"/>
                </a:solidFill>
              </a:defRPr>
            </a:lvl6pPr>
            <a:lvl7pPr lvl="6" rtl="0">
              <a:spcBef>
                <a:spcPts val="0"/>
              </a:spcBef>
              <a:buClr>
                <a:schemeClr val="dk2"/>
              </a:buClr>
              <a:buSzPct val="100000"/>
              <a:buNone/>
              <a:defRPr sz="3000">
                <a:solidFill>
                  <a:schemeClr val="dk2"/>
                </a:solidFill>
              </a:defRPr>
            </a:lvl7pPr>
            <a:lvl8pPr lvl="7" rtl="0">
              <a:spcBef>
                <a:spcPts val="0"/>
              </a:spcBef>
              <a:buClr>
                <a:schemeClr val="dk2"/>
              </a:buClr>
              <a:buSzPct val="100000"/>
              <a:buNone/>
              <a:defRPr sz="3000">
                <a:solidFill>
                  <a:schemeClr val="dk2"/>
                </a:solidFill>
              </a:defRPr>
            </a:lvl8pPr>
            <a:lvl9pPr lvl="8" rtl="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1441675" y="1628400"/>
            <a:ext cx="6260700" cy="819900"/>
          </a:xfrm>
          <a:prstGeom prst="rect">
            <a:avLst/>
          </a:prstGeom>
        </p:spPr>
        <p:txBody>
          <a:bodyPr lIns="91425" tIns="91425" rIns="91425" bIns="91425" anchor="t" anchorCtr="0"/>
          <a:lstStyle>
            <a:lvl1pPr lvl="0" algn="ctr" rtl="0">
              <a:spcBef>
                <a:spcPts val="0"/>
              </a:spcBef>
              <a:buSzPct val="100000"/>
              <a:defRPr sz="2600"/>
            </a:lvl1pPr>
            <a:lvl2pPr lvl="1" algn="ctr" rtl="0">
              <a:spcBef>
                <a:spcPts val="0"/>
              </a:spcBef>
              <a:buSzPct val="100000"/>
              <a:defRPr sz="2600"/>
            </a:lvl2pPr>
            <a:lvl3pPr lvl="2" algn="ctr" rtl="0">
              <a:spcBef>
                <a:spcPts val="0"/>
              </a:spcBef>
              <a:buSzPct val="100000"/>
              <a:defRPr sz="2600"/>
            </a:lvl3pPr>
            <a:lvl4pPr lvl="3" algn="ctr" rtl="0">
              <a:spcBef>
                <a:spcPts val="0"/>
              </a:spcBef>
              <a:buSzPct val="100000"/>
              <a:defRPr sz="2600"/>
            </a:lvl4pPr>
            <a:lvl5pPr lvl="4" algn="ctr" rtl="0">
              <a:spcBef>
                <a:spcPts val="0"/>
              </a:spcBef>
              <a:buSzPct val="100000"/>
              <a:defRPr sz="2600"/>
            </a:lvl5pPr>
            <a:lvl6pPr lvl="5" algn="ctr" rtl="0">
              <a:spcBef>
                <a:spcPts val="0"/>
              </a:spcBef>
              <a:buSzPct val="100000"/>
              <a:defRPr sz="2600"/>
            </a:lvl6pPr>
            <a:lvl7pPr lvl="6" algn="ctr" rtl="0">
              <a:spcBef>
                <a:spcPts val="0"/>
              </a:spcBef>
              <a:buSzPct val="100000"/>
              <a:defRPr sz="2600"/>
            </a:lvl7pPr>
            <a:lvl8pPr lvl="7" algn="ctr" rtl="0">
              <a:spcBef>
                <a:spcPts val="0"/>
              </a:spcBef>
              <a:buSzPct val="100000"/>
              <a:defRPr sz="2600"/>
            </a:lvl8pPr>
            <a:lvl9pPr lvl="8" algn="ctr">
              <a:spcBef>
                <a:spcPts val="0"/>
              </a:spcBef>
              <a:buSzPct val="100000"/>
              <a:defRPr sz="2600"/>
            </a:lvl9pPr>
          </a:lstStyle>
          <a:p>
            <a:endParaRPr/>
          </a:p>
        </p:txBody>
      </p:sp>
      <p:sp>
        <p:nvSpPr>
          <p:cNvPr id="15" name="Shape 15"/>
          <p:cNvSpPr txBox="1"/>
          <p:nvPr/>
        </p:nvSpPr>
        <p:spPr>
          <a:xfrm>
            <a:off x="3593400" y="933768"/>
            <a:ext cx="1957200" cy="653700"/>
          </a:xfrm>
          <a:prstGeom prst="rect">
            <a:avLst/>
          </a:prstGeom>
          <a:noFill/>
          <a:ln>
            <a:noFill/>
          </a:ln>
        </p:spPr>
        <p:txBody>
          <a:bodyPr lIns="91425" tIns="91425" rIns="91425" bIns="91425" anchor="t" anchorCtr="0">
            <a:noAutofit/>
          </a:bodyPr>
          <a:lstStyle/>
          <a:p>
            <a:pPr lvl="0" algn="ctr">
              <a:spcBef>
                <a:spcPts val="0"/>
              </a:spcBef>
              <a:buNone/>
            </a:pPr>
            <a:r>
              <a:rPr lang="en" sz="9600">
                <a:solidFill>
                  <a:srgbClr val="2A95B7"/>
                </a:solidFill>
                <a:latin typeface="Patrick Hand SC"/>
                <a:ea typeface="Patrick Hand SC"/>
                <a:cs typeface="Patrick Hand SC"/>
                <a:sym typeface="Patrick Hand SC"/>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049500" y="796175"/>
            <a:ext cx="7020900" cy="75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1049500" y="1437425"/>
            <a:ext cx="7020900" cy="2706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049500" y="796175"/>
            <a:ext cx="7020900" cy="75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1049500" y="1459650"/>
            <a:ext cx="3417900" cy="2750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22" name="Shape 22"/>
          <p:cNvSpPr txBox="1">
            <a:spLocks noGrp="1"/>
          </p:cNvSpPr>
          <p:nvPr>
            <p:ph type="body" idx="2"/>
          </p:nvPr>
        </p:nvSpPr>
        <p:spPr>
          <a:xfrm>
            <a:off x="4676724" y="1459650"/>
            <a:ext cx="3393599" cy="2750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049500" y="796175"/>
            <a:ext cx="7020900" cy="750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1081850" y="1435525"/>
            <a:ext cx="2229300" cy="28470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6" name="Shape 26"/>
          <p:cNvSpPr txBox="1">
            <a:spLocks noGrp="1"/>
          </p:cNvSpPr>
          <p:nvPr>
            <p:ph type="body" idx="2"/>
          </p:nvPr>
        </p:nvSpPr>
        <p:spPr>
          <a:xfrm>
            <a:off x="3425300" y="1435525"/>
            <a:ext cx="2229300" cy="28470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7" name="Shape 27"/>
          <p:cNvSpPr txBox="1">
            <a:spLocks noGrp="1"/>
          </p:cNvSpPr>
          <p:nvPr>
            <p:ph type="body" idx="3"/>
          </p:nvPr>
        </p:nvSpPr>
        <p:spPr>
          <a:xfrm>
            <a:off x="5768750" y="1435525"/>
            <a:ext cx="2229300" cy="28470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049500" y="796175"/>
            <a:ext cx="7020900" cy="75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1604425" y="3720500"/>
            <a:ext cx="5935200" cy="519600"/>
          </a:xfrm>
          <a:prstGeom prst="rect">
            <a:avLst/>
          </a:prstGeom>
        </p:spPr>
        <p:txBody>
          <a:bodyPr lIns="91425" tIns="91425" rIns="91425" bIns="91425" anchor="b" anchorCtr="0"/>
          <a:lstStyle>
            <a:lvl1pPr lvl="0" algn="ctr">
              <a:spcBef>
                <a:spcPts val="360"/>
              </a:spcBef>
              <a:buSzPct val="100000"/>
              <a:buNone/>
              <a:defRPr sz="1800">
                <a:solidFill>
                  <a:srgbClr val="2A95B7"/>
                </a:solidFill>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49500" y="796175"/>
            <a:ext cx="7020900" cy="750300"/>
          </a:xfrm>
          <a:prstGeom prst="rect">
            <a:avLst/>
          </a:prstGeom>
          <a:noFill/>
          <a:ln>
            <a:noFill/>
          </a:ln>
        </p:spPr>
        <p:txBody>
          <a:bodyPr lIns="91425" tIns="91425" rIns="91425" bIns="91425" anchor="t" anchorCtr="0"/>
          <a:lstStyle>
            <a:lvl1pPr lvl="0">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7" name="Shape 7"/>
          <p:cNvSpPr txBox="1">
            <a:spLocks noGrp="1"/>
          </p:cNvSpPr>
          <p:nvPr>
            <p:ph type="body" idx="1"/>
          </p:nvPr>
        </p:nvSpPr>
        <p:spPr>
          <a:xfrm>
            <a:off x="1049500" y="1437425"/>
            <a:ext cx="7020900" cy="2706900"/>
          </a:xfrm>
          <a:prstGeom prst="rect">
            <a:avLst/>
          </a:prstGeom>
          <a:noFill/>
          <a:ln>
            <a:noFill/>
          </a:ln>
        </p:spPr>
        <p:txBody>
          <a:bodyPr lIns="91425" tIns="91425" rIns="91425" bIns="91425" anchor="t" anchorCtr="0"/>
          <a:lstStyle>
            <a:lvl1pPr lvl="0">
              <a:spcBef>
                <a:spcPts val="600"/>
              </a:spcBef>
              <a:buClr>
                <a:srgbClr val="2A95B7"/>
              </a:buClr>
              <a:buSzPct val="100000"/>
              <a:buFont typeface="Sniglet"/>
              <a:buChar char="+"/>
              <a:defRPr sz="2400">
                <a:solidFill>
                  <a:srgbClr val="434343"/>
                </a:solidFill>
                <a:latin typeface="Sniglet"/>
                <a:ea typeface="Sniglet"/>
                <a:cs typeface="Sniglet"/>
                <a:sym typeface="Sniglet"/>
              </a:defRPr>
            </a:lvl1pPr>
            <a:lvl2pPr lvl="1">
              <a:spcBef>
                <a:spcPts val="480"/>
              </a:spcBef>
              <a:buClr>
                <a:srgbClr val="2A95B7"/>
              </a:buClr>
              <a:buSzPct val="100000"/>
              <a:buFont typeface="Sniglet"/>
              <a:buChar char="+"/>
              <a:defRPr sz="2400">
                <a:solidFill>
                  <a:srgbClr val="434343"/>
                </a:solidFill>
                <a:latin typeface="Sniglet"/>
                <a:ea typeface="Sniglet"/>
                <a:cs typeface="Sniglet"/>
                <a:sym typeface="Sniglet"/>
              </a:defRPr>
            </a:lvl2pPr>
            <a:lvl3pPr lvl="2">
              <a:spcBef>
                <a:spcPts val="480"/>
              </a:spcBef>
              <a:buClr>
                <a:srgbClr val="2A95B7"/>
              </a:buClr>
              <a:buSzPct val="100000"/>
              <a:buFont typeface="Sniglet"/>
              <a:buChar char="+"/>
              <a:defRPr sz="2400">
                <a:solidFill>
                  <a:srgbClr val="434343"/>
                </a:solidFill>
                <a:latin typeface="Sniglet"/>
                <a:ea typeface="Sniglet"/>
                <a:cs typeface="Sniglet"/>
                <a:sym typeface="Sniglet"/>
              </a:defRPr>
            </a:lvl3pPr>
            <a:lvl4pPr lvl="3">
              <a:spcBef>
                <a:spcPts val="360"/>
              </a:spcBef>
              <a:buClr>
                <a:srgbClr val="2A95B7"/>
              </a:buClr>
              <a:buSzPct val="100000"/>
              <a:buFont typeface="Sniglet"/>
              <a:buChar char="+"/>
              <a:defRPr sz="2400">
                <a:solidFill>
                  <a:srgbClr val="434343"/>
                </a:solidFill>
                <a:latin typeface="Sniglet"/>
                <a:ea typeface="Sniglet"/>
                <a:cs typeface="Sniglet"/>
                <a:sym typeface="Sniglet"/>
              </a:defRPr>
            </a:lvl4pPr>
            <a:lvl5pPr lvl="4">
              <a:spcBef>
                <a:spcPts val="360"/>
              </a:spcBef>
              <a:buClr>
                <a:srgbClr val="2A95B7"/>
              </a:buClr>
              <a:buSzPct val="100000"/>
              <a:buFont typeface="Sniglet"/>
              <a:buChar char="+"/>
              <a:defRPr sz="2400">
                <a:solidFill>
                  <a:srgbClr val="434343"/>
                </a:solidFill>
                <a:latin typeface="Sniglet"/>
                <a:ea typeface="Sniglet"/>
                <a:cs typeface="Sniglet"/>
                <a:sym typeface="Sniglet"/>
              </a:defRPr>
            </a:lvl5pPr>
            <a:lvl6pPr lvl="5">
              <a:spcBef>
                <a:spcPts val="360"/>
              </a:spcBef>
              <a:buClr>
                <a:srgbClr val="2A95B7"/>
              </a:buClr>
              <a:buSzPct val="100000"/>
              <a:buFont typeface="Sniglet"/>
              <a:buChar char="+"/>
              <a:defRPr sz="2400">
                <a:solidFill>
                  <a:srgbClr val="434343"/>
                </a:solidFill>
                <a:latin typeface="Sniglet"/>
                <a:ea typeface="Sniglet"/>
                <a:cs typeface="Sniglet"/>
                <a:sym typeface="Sniglet"/>
              </a:defRPr>
            </a:lvl6pPr>
            <a:lvl7pPr lvl="6">
              <a:spcBef>
                <a:spcPts val="360"/>
              </a:spcBef>
              <a:buClr>
                <a:srgbClr val="2A95B7"/>
              </a:buClr>
              <a:buSzPct val="100000"/>
              <a:buFont typeface="Sniglet"/>
              <a:buChar char="+"/>
              <a:defRPr sz="2400">
                <a:solidFill>
                  <a:srgbClr val="434343"/>
                </a:solidFill>
                <a:latin typeface="Sniglet"/>
                <a:ea typeface="Sniglet"/>
                <a:cs typeface="Sniglet"/>
                <a:sym typeface="Sniglet"/>
              </a:defRPr>
            </a:lvl7pPr>
            <a:lvl8pPr lvl="7">
              <a:spcBef>
                <a:spcPts val="360"/>
              </a:spcBef>
              <a:buClr>
                <a:srgbClr val="434343"/>
              </a:buClr>
              <a:buSzPct val="100000"/>
              <a:buFont typeface="Sniglet"/>
              <a:buChar char="+"/>
              <a:defRPr sz="2400">
                <a:solidFill>
                  <a:srgbClr val="434343"/>
                </a:solidFill>
                <a:latin typeface="Sniglet"/>
                <a:ea typeface="Sniglet"/>
                <a:cs typeface="Sniglet"/>
                <a:sym typeface="Sniglet"/>
              </a:defRPr>
            </a:lvl8pPr>
            <a:lvl9pPr lvl="8">
              <a:spcBef>
                <a:spcPts val="360"/>
              </a:spcBef>
              <a:buClr>
                <a:srgbClr val="434343"/>
              </a:buClr>
              <a:buSzPct val="100000"/>
              <a:buFont typeface="Sniglet"/>
              <a:buChar char="+"/>
              <a:defRPr sz="2400">
                <a:solidFill>
                  <a:srgbClr val="434343"/>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ntent.ces.ncsu.edu/plant-propagation-by-layering-instructions-for-the-home-gardener"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www.twcnews.com/archives/nys/central-ny/2014/03/22/red-twig-dogwood-unique-potting-trick-NY_721557.old.html" TargetMode="External"/><Relationship Id="rId4" Type="http://schemas.openxmlformats.org/officeDocument/2006/relationships/hyperlink" Target="http://www.twcnews.com/archives/nys/central-ny/2010/02/16/garden-journeys---air-layering-NY_496315.old.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1815525" y="1991825"/>
            <a:ext cx="5585400" cy="1159800"/>
          </a:xfrm>
          <a:prstGeom prst="rect">
            <a:avLst/>
          </a:prstGeom>
        </p:spPr>
        <p:txBody>
          <a:bodyPr lIns="91425" tIns="91425" rIns="91425" bIns="91425" anchor="ctr" anchorCtr="0">
            <a:noAutofit/>
          </a:bodyPr>
          <a:lstStyle/>
          <a:p>
            <a:pPr lvl="0">
              <a:spcBef>
                <a:spcPts val="0"/>
              </a:spcBef>
              <a:buNone/>
            </a:pPr>
            <a:r>
              <a:rPr lang="en"/>
              <a:t>Layering</a:t>
            </a:r>
          </a:p>
          <a:p>
            <a:pPr lvl="0">
              <a:spcBef>
                <a:spcPts val="0"/>
              </a:spcBef>
              <a:buNone/>
            </a:pPr>
            <a:r>
              <a:rPr lang="en" sz="3600"/>
              <a:t>Sarah Skubel &amp; Maria Stutzman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049500" y="796175"/>
            <a:ext cx="7020900" cy="750300"/>
          </a:xfrm>
          <a:prstGeom prst="rect">
            <a:avLst/>
          </a:prstGeom>
        </p:spPr>
        <p:txBody>
          <a:bodyPr lIns="91425" tIns="91425" rIns="91425" bIns="91425" anchor="t" anchorCtr="0">
            <a:noAutofit/>
          </a:bodyPr>
          <a:lstStyle/>
          <a:p>
            <a:pPr lvl="0" rtl="0">
              <a:spcBef>
                <a:spcPts val="0"/>
              </a:spcBef>
              <a:buNone/>
            </a:pPr>
            <a:r>
              <a:rPr lang="en"/>
              <a:t>Additional Sources </a:t>
            </a:r>
          </a:p>
        </p:txBody>
      </p:sp>
      <p:sp>
        <p:nvSpPr>
          <p:cNvPr id="101" name="Shape 101"/>
          <p:cNvSpPr txBox="1">
            <a:spLocks noGrp="1"/>
          </p:cNvSpPr>
          <p:nvPr>
            <p:ph type="body" idx="1"/>
          </p:nvPr>
        </p:nvSpPr>
        <p:spPr>
          <a:xfrm>
            <a:off x="1049500" y="1365506"/>
            <a:ext cx="7020900" cy="2706900"/>
          </a:xfrm>
          <a:prstGeom prst="rect">
            <a:avLst/>
          </a:prstGeom>
        </p:spPr>
        <p:txBody>
          <a:bodyPr lIns="91425" tIns="91425" rIns="91425" bIns="91425" anchor="t" anchorCtr="0">
            <a:noAutofit/>
          </a:bodyPr>
          <a:lstStyle/>
          <a:p>
            <a:pPr marL="457200" lvl="0" indent="-330200" rtl="0">
              <a:spcBef>
                <a:spcPts val="0"/>
              </a:spcBef>
              <a:buSzPct val="100000"/>
            </a:pPr>
            <a:r>
              <a:rPr lang="en" sz="1600" dirty="0"/>
              <a:t>NC State Extension - Plant Propagation by Layering</a:t>
            </a:r>
          </a:p>
          <a:p>
            <a:pPr marL="914400" lvl="1" indent="-330200" rtl="0">
              <a:spcBef>
                <a:spcPts val="0"/>
              </a:spcBef>
              <a:buSzPct val="100000"/>
            </a:pPr>
            <a:r>
              <a:rPr lang="en" sz="1600" u="sng" dirty="0">
                <a:solidFill>
                  <a:schemeClr val="hlink"/>
                </a:solidFill>
                <a:hlinkClick r:id="rId3"/>
              </a:rPr>
              <a:t>https://content.ces.ncsu.edu/plant-propagation-by-layering-instructions-for-the-home-gardener</a:t>
            </a:r>
          </a:p>
          <a:p>
            <a:pPr marL="457200" lvl="0" indent="-330200" rtl="0">
              <a:spcBef>
                <a:spcPts val="0"/>
              </a:spcBef>
              <a:buSzPct val="100000"/>
            </a:pPr>
            <a:r>
              <a:rPr lang="en" sz="1600" dirty="0"/>
              <a:t>Garden Journey Videos</a:t>
            </a:r>
          </a:p>
          <a:p>
            <a:pPr marL="914400" lvl="1" indent="-330200" rtl="0">
              <a:spcBef>
                <a:spcPts val="0"/>
              </a:spcBef>
              <a:buSzPct val="100000"/>
            </a:pPr>
            <a:r>
              <a:rPr lang="en" sz="1600" dirty="0"/>
              <a:t>Air Layering</a:t>
            </a:r>
          </a:p>
          <a:p>
            <a:pPr marL="1371600" lvl="2" indent="-330200" rtl="0">
              <a:spcBef>
                <a:spcPts val="0"/>
              </a:spcBef>
              <a:buSzPct val="100000"/>
            </a:pPr>
            <a:r>
              <a:rPr lang="en" sz="1600" u="sng" dirty="0">
                <a:solidFill>
                  <a:schemeClr val="hlink"/>
                </a:solidFill>
                <a:hlinkClick r:id="rId4"/>
              </a:rPr>
              <a:t>http://www.twcnews.com/archives/nys/central-ny/2010/02/16/garden-journeys---air-layering-NY_496315.old.html</a:t>
            </a:r>
          </a:p>
          <a:p>
            <a:pPr marL="914400" lvl="1" indent="-330200" rtl="0">
              <a:spcBef>
                <a:spcPts val="0"/>
              </a:spcBef>
              <a:buSzPct val="100000"/>
            </a:pPr>
            <a:r>
              <a:rPr lang="en" sz="1600" dirty="0"/>
              <a:t>Red Twig Dogwood Unique Potting Trick</a:t>
            </a:r>
          </a:p>
          <a:p>
            <a:pPr marL="1371600" lvl="2" indent="-330200" rtl="0">
              <a:spcBef>
                <a:spcPts val="0"/>
              </a:spcBef>
              <a:buSzPct val="100000"/>
            </a:pPr>
            <a:r>
              <a:rPr lang="en" sz="1600" u="sng" dirty="0">
                <a:solidFill>
                  <a:schemeClr val="hlink"/>
                </a:solidFill>
                <a:hlinkClick r:id="rId5"/>
              </a:rPr>
              <a:t>http://www.twcnews.com/archives/nys/central-ny/2014/03/22/red-twig-dogwood-unique-potting-trick-NY_721557.old.html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097100" y="480450"/>
            <a:ext cx="6949800" cy="906900"/>
          </a:xfrm>
          <a:prstGeom prst="rect">
            <a:avLst/>
          </a:prstGeom>
        </p:spPr>
        <p:txBody>
          <a:bodyPr lIns="91425" tIns="91425" rIns="91425" bIns="91425" anchor="t" anchorCtr="0">
            <a:noAutofit/>
          </a:bodyPr>
          <a:lstStyle/>
          <a:p>
            <a:pPr lvl="0" algn="ctr" rtl="0">
              <a:spcBef>
                <a:spcPts val="0"/>
              </a:spcBef>
              <a:buNone/>
            </a:pPr>
            <a:r>
              <a:rPr lang="en" sz="4800"/>
              <a:t>Layering</a:t>
            </a:r>
          </a:p>
        </p:txBody>
      </p:sp>
      <p:sp>
        <p:nvSpPr>
          <p:cNvPr id="45" name="Shape 45"/>
          <p:cNvSpPr txBox="1">
            <a:spLocks noGrp="1"/>
          </p:cNvSpPr>
          <p:nvPr>
            <p:ph type="body" idx="1"/>
          </p:nvPr>
        </p:nvSpPr>
        <p:spPr>
          <a:xfrm>
            <a:off x="707825" y="1292975"/>
            <a:ext cx="7797900" cy="1266900"/>
          </a:xfrm>
          <a:prstGeom prst="rect">
            <a:avLst/>
          </a:prstGeom>
        </p:spPr>
        <p:txBody>
          <a:bodyPr lIns="91425" tIns="91425" rIns="91425" bIns="91425" anchor="t" anchorCtr="0">
            <a:noAutofit/>
          </a:bodyPr>
          <a:lstStyle/>
          <a:p>
            <a:pPr lvl="0" algn="ctr" rtl="0">
              <a:lnSpc>
                <a:spcPct val="90000"/>
              </a:lnSpc>
              <a:spcBef>
                <a:spcPts val="0"/>
              </a:spcBef>
              <a:buNone/>
            </a:pPr>
            <a:r>
              <a:rPr lang="en">
                <a:solidFill>
                  <a:schemeClr val="dk1"/>
                </a:solidFill>
              </a:rPr>
              <a:t>A system of vegetative clonal propagation where stems are stimulated to form adventitious roots while still attached to the parent plant</a:t>
            </a:r>
          </a:p>
        </p:txBody>
      </p:sp>
      <p:sp>
        <p:nvSpPr>
          <p:cNvPr id="46" name="Shape 46"/>
          <p:cNvSpPr txBox="1"/>
          <p:nvPr/>
        </p:nvSpPr>
        <p:spPr>
          <a:xfrm>
            <a:off x="2879100" y="2430175"/>
            <a:ext cx="3385800" cy="861300"/>
          </a:xfrm>
          <a:prstGeom prst="rect">
            <a:avLst/>
          </a:prstGeom>
          <a:noFill/>
          <a:ln>
            <a:noFill/>
          </a:ln>
        </p:spPr>
        <p:txBody>
          <a:bodyPr lIns="91425" tIns="91425" rIns="91425" bIns="91425" anchor="t" anchorCtr="0">
            <a:noAutofit/>
          </a:bodyPr>
          <a:lstStyle/>
          <a:p>
            <a:pPr lvl="0">
              <a:spcBef>
                <a:spcPts val="0"/>
              </a:spcBef>
              <a:buNone/>
            </a:pPr>
            <a:r>
              <a:rPr lang="en" sz="3600" b="1">
                <a:solidFill>
                  <a:srgbClr val="2A95B7"/>
                </a:solidFill>
                <a:latin typeface="Patrick Hand SC"/>
                <a:ea typeface="Patrick Hand SC"/>
                <a:cs typeface="Patrick Hand SC"/>
                <a:sym typeface="Patrick Hand SC"/>
              </a:rPr>
              <a:t>How Does it Work?</a:t>
            </a:r>
          </a:p>
        </p:txBody>
      </p:sp>
      <p:sp>
        <p:nvSpPr>
          <p:cNvPr id="47" name="Shape 47"/>
          <p:cNvSpPr txBox="1"/>
          <p:nvPr/>
        </p:nvSpPr>
        <p:spPr>
          <a:xfrm>
            <a:off x="2423288" y="3291475"/>
            <a:ext cx="4366974" cy="436500"/>
          </a:xfrm>
          <a:prstGeom prst="rect">
            <a:avLst/>
          </a:prstGeom>
          <a:noFill/>
          <a:ln>
            <a:noFill/>
          </a:ln>
        </p:spPr>
        <p:txBody>
          <a:bodyPr lIns="91425" tIns="91425" rIns="91425" bIns="91425" anchor="t" anchorCtr="0">
            <a:noAutofit/>
          </a:bodyPr>
          <a:lstStyle/>
          <a:p>
            <a:pPr lvl="0" algn="ctr">
              <a:spcBef>
                <a:spcPts val="0"/>
              </a:spcBef>
              <a:buNone/>
            </a:pPr>
            <a:r>
              <a:rPr lang="en" sz="2400" dirty="0">
                <a:latin typeface="Sniglet"/>
                <a:ea typeface="Sniglet"/>
                <a:cs typeface="Sniglet"/>
                <a:sym typeface="Sniglet"/>
              </a:rPr>
              <a:t>Totipotency and Etiolation!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049500" y="796175"/>
            <a:ext cx="7020900" cy="750300"/>
          </a:xfrm>
          <a:prstGeom prst="rect">
            <a:avLst/>
          </a:prstGeom>
        </p:spPr>
        <p:txBody>
          <a:bodyPr lIns="91425" tIns="91425" rIns="91425" bIns="91425" anchor="t" anchorCtr="0">
            <a:noAutofit/>
          </a:bodyPr>
          <a:lstStyle/>
          <a:p>
            <a:pPr lvl="0" rtl="0">
              <a:spcBef>
                <a:spcPts val="0"/>
              </a:spcBef>
              <a:buClr>
                <a:srgbClr val="000000"/>
              </a:buClr>
              <a:buSzPct val="36666"/>
              <a:buFont typeface="Arial"/>
              <a:buNone/>
            </a:pPr>
            <a:r>
              <a:rPr lang="en"/>
              <a:t>Why Layering?</a:t>
            </a:r>
          </a:p>
        </p:txBody>
      </p:sp>
      <p:sp>
        <p:nvSpPr>
          <p:cNvPr id="53" name="Shape 53"/>
          <p:cNvSpPr txBox="1">
            <a:spLocks noGrp="1"/>
          </p:cNvSpPr>
          <p:nvPr>
            <p:ph type="body" idx="1"/>
          </p:nvPr>
        </p:nvSpPr>
        <p:spPr>
          <a:xfrm>
            <a:off x="1049500" y="1437425"/>
            <a:ext cx="7020900" cy="2706900"/>
          </a:xfrm>
          <a:prstGeom prst="rect">
            <a:avLst/>
          </a:prstGeom>
        </p:spPr>
        <p:txBody>
          <a:bodyPr lIns="91425" tIns="91425" rIns="91425" bIns="91425" anchor="t" anchorCtr="0">
            <a:noAutofit/>
          </a:bodyPr>
          <a:lstStyle/>
          <a:p>
            <a:pPr marL="457200" lvl="0" indent="-228600" rtl="0">
              <a:spcBef>
                <a:spcPts val="0"/>
              </a:spcBef>
            </a:pPr>
            <a:r>
              <a:rPr lang="en"/>
              <a:t>Maintain physical attachment to parent plant</a:t>
            </a:r>
          </a:p>
          <a:p>
            <a:pPr marL="457200" lvl="0" indent="-228600" rtl="0">
              <a:spcBef>
                <a:spcPts val="0"/>
              </a:spcBef>
            </a:pPr>
            <a:r>
              <a:rPr lang="en"/>
              <a:t>Accumulation of carbs and hormones</a:t>
            </a:r>
          </a:p>
          <a:p>
            <a:pPr marL="457200" lvl="0" indent="-228600" rtl="0">
              <a:spcBef>
                <a:spcPts val="0"/>
              </a:spcBef>
            </a:pPr>
            <a:r>
              <a:rPr lang="en"/>
              <a:t>Etiolation</a:t>
            </a:r>
          </a:p>
          <a:p>
            <a:pPr marL="457200" lvl="0" indent="-228600" rtl="0">
              <a:spcBef>
                <a:spcPts val="0"/>
              </a:spcBef>
            </a:pPr>
            <a:r>
              <a:rPr lang="en"/>
              <a:t>Rejuvenation</a:t>
            </a:r>
          </a:p>
          <a:p>
            <a:pPr marL="457200" lvl="0" indent="-228600" rtl="0">
              <a:spcBef>
                <a:spcPts val="0"/>
              </a:spcBef>
            </a:pPr>
            <a:r>
              <a:rPr lang="en"/>
              <a:t>Take advantage of rooting patterns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049500" y="796175"/>
            <a:ext cx="7020900" cy="750300"/>
          </a:xfrm>
          <a:prstGeom prst="rect">
            <a:avLst/>
          </a:prstGeom>
        </p:spPr>
        <p:txBody>
          <a:bodyPr lIns="91425" tIns="91425" rIns="91425" bIns="91425" anchor="t" anchorCtr="0">
            <a:noAutofit/>
          </a:bodyPr>
          <a:lstStyle/>
          <a:p>
            <a:pPr lvl="0" rtl="0">
              <a:spcBef>
                <a:spcPts val="0"/>
              </a:spcBef>
              <a:buNone/>
            </a:pPr>
            <a:r>
              <a:rPr lang="en"/>
              <a:t>Simple Layering</a:t>
            </a:r>
          </a:p>
        </p:txBody>
      </p:sp>
      <p:sp>
        <p:nvSpPr>
          <p:cNvPr id="59" name="Shape 59"/>
          <p:cNvSpPr txBox="1">
            <a:spLocks noGrp="1"/>
          </p:cNvSpPr>
          <p:nvPr>
            <p:ph type="body" idx="1"/>
          </p:nvPr>
        </p:nvSpPr>
        <p:spPr>
          <a:xfrm>
            <a:off x="1049500" y="1302200"/>
            <a:ext cx="3417900" cy="2750400"/>
          </a:xfrm>
          <a:prstGeom prst="rect">
            <a:avLst/>
          </a:prstGeom>
        </p:spPr>
        <p:txBody>
          <a:bodyPr lIns="91425" tIns="91425" rIns="91425" bIns="91425" anchor="t" anchorCtr="0">
            <a:noAutofit/>
          </a:bodyPr>
          <a:lstStyle/>
          <a:p>
            <a:pPr marL="457200" lvl="0" indent="-228600" rtl="0">
              <a:spcBef>
                <a:spcPts val="0"/>
              </a:spcBef>
            </a:pPr>
            <a:r>
              <a:rPr lang="en"/>
              <a:t>Individual stems are bent over and buried</a:t>
            </a:r>
          </a:p>
          <a:p>
            <a:pPr marL="457200" lvl="0" indent="-228600" rtl="0">
              <a:spcBef>
                <a:spcPts val="0"/>
              </a:spcBef>
            </a:pPr>
            <a:r>
              <a:rPr lang="en"/>
              <a:t>Propagule can be harvested once well rooted</a:t>
            </a:r>
          </a:p>
          <a:p>
            <a:pPr marL="457200" lvl="0" indent="-228600" rtl="0">
              <a:spcBef>
                <a:spcPts val="0"/>
              </a:spcBef>
            </a:pPr>
            <a:r>
              <a:rPr lang="en"/>
              <a:t>Examples:</a:t>
            </a:r>
          </a:p>
          <a:p>
            <a:pPr marL="914400" lvl="1" indent="-228600" rtl="0">
              <a:spcBef>
                <a:spcPts val="0"/>
              </a:spcBef>
            </a:pPr>
            <a:r>
              <a:rPr lang="en"/>
              <a:t>Forsythia</a:t>
            </a:r>
          </a:p>
          <a:p>
            <a:pPr marL="914400" lvl="1" indent="-228600" rtl="0">
              <a:spcBef>
                <a:spcPts val="0"/>
              </a:spcBef>
            </a:pPr>
            <a:r>
              <a:rPr lang="en"/>
              <a:t>Azalea </a:t>
            </a:r>
          </a:p>
          <a:p>
            <a:pPr marL="914400" lvl="1" indent="-228600" rtl="0">
              <a:spcBef>
                <a:spcPts val="0"/>
              </a:spcBef>
            </a:pPr>
            <a:r>
              <a:rPr lang="en"/>
              <a:t>Rhododendron</a:t>
            </a:r>
          </a:p>
        </p:txBody>
      </p:sp>
      <p:pic>
        <p:nvPicPr>
          <p:cNvPr id="60" name="Shape 60" descr="8701fig1.gif"/>
          <p:cNvPicPr preferRelativeResize="0"/>
          <p:nvPr/>
        </p:nvPicPr>
        <p:blipFill>
          <a:blip r:embed="rId3">
            <a:alphaModFix/>
          </a:blip>
          <a:stretch>
            <a:fillRect/>
          </a:stretch>
        </p:blipFill>
        <p:spPr>
          <a:xfrm>
            <a:off x="4467399" y="1362646"/>
            <a:ext cx="3627224" cy="2418202"/>
          </a:xfrm>
          <a:prstGeom prst="rect">
            <a:avLst/>
          </a:prstGeom>
          <a:noFill/>
          <a:ln>
            <a:noFill/>
          </a:ln>
          <a:effectLst>
            <a:softEdge rad="63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049500" y="796175"/>
            <a:ext cx="7020900" cy="750300"/>
          </a:xfrm>
          <a:prstGeom prst="rect">
            <a:avLst/>
          </a:prstGeom>
        </p:spPr>
        <p:txBody>
          <a:bodyPr lIns="91425" tIns="91425" rIns="91425" bIns="91425" anchor="t" anchorCtr="0">
            <a:noAutofit/>
          </a:bodyPr>
          <a:lstStyle/>
          <a:p>
            <a:pPr lvl="0" rtl="0">
              <a:spcBef>
                <a:spcPts val="0"/>
              </a:spcBef>
              <a:buNone/>
            </a:pPr>
            <a:r>
              <a:rPr lang="en"/>
              <a:t>Serpentine/Compound Layering</a:t>
            </a:r>
          </a:p>
        </p:txBody>
      </p:sp>
      <p:sp>
        <p:nvSpPr>
          <p:cNvPr id="66" name="Shape 66"/>
          <p:cNvSpPr txBox="1">
            <a:spLocks noGrp="1"/>
          </p:cNvSpPr>
          <p:nvPr>
            <p:ph type="body" idx="1"/>
          </p:nvPr>
        </p:nvSpPr>
        <p:spPr>
          <a:xfrm>
            <a:off x="1049500" y="1459650"/>
            <a:ext cx="3417900" cy="2750400"/>
          </a:xfrm>
          <a:prstGeom prst="rect">
            <a:avLst/>
          </a:prstGeom>
        </p:spPr>
        <p:txBody>
          <a:bodyPr lIns="91425" tIns="91425" rIns="91425" bIns="91425" anchor="t" anchorCtr="0">
            <a:noAutofit/>
          </a:bodyPr>
          <a:lstStyle/>
          <a:p>
            <a:pPr marL="457200" lvl="0" indent="-228600" rtl="0">
              <a:spcBef>
                <a:spcPts val="0"/>
              </a:spcBef>
            </a:pPr>
            <a:r>
              <a:rPr lang="en"/>
              <a:t>Young stem/vines are buried </a:t>
            </a:r>
          </a:p>
          <a:p>
            <a:pPr marL="457200" lvl="0" indent="-228600" rtl="0">
              <a:spcBef>
                <a:spcPts val="0"/>
              </a:spcBef>
            </a:pPr>
            <a:r>
              <a:rPr lang="en"/>
              <a:t>New roots and shoots emerge from nodes</a:t>
            </a:r>
          </a:p>
          <a:p>
            <a:pPr marL="457200" lvl="0" indent="-228600" rtl="0">
              <a:spcBef>
                <a:spcPts val="0"/>
              </a:spcBef>
            </a:pPr>
            <a:r>
              <a:rPr lang="en"/>
              <a:t>Examples:</a:t>
            </a:r>
          </a:p>
          <a:p>
            <a:pPr marL="914400" lvl="1" indent="-228600" rtl="0">
              <a:spcBef>
                <a:spcPts val="0"/>
              </a:spcBef>
            </a:pPr>
            <a:r>
              <a:rPr lang="en"/>
              <a:t>Grape </a:t>
            </a:r>
          </a:p>
          <a:p>
            <a:pPr marL="914400" lvl="1" indent="-228600" rtl="0">
              <a:spcBef>
                <a:spcPts val="0"/>
              </a:spcBef>
            </a:pPr>
            <a:r>
              <a:rPr lang="en"/>
              <a:t>Devil’s Ivy </a:t>
            </a:r>
          </a:p>
          <a:p>
            <a:pPr marL="914400" lvl="1" indent="-228600" rtl="0">
              <a:spcBef>
                <a:spcPts val="0"/>
              </a:spcBef>
            </a:pPr>
            <a:r>
              <a:rPr lang="en"/>
              <a:t>Mint </a:t>
            </a:r>
          </a:p>
        </p:txBody>
      </p:sp>
      <p:pic>
        <p:nvPicPr>
          <p:cNvPr id="67" name="Shape 67" descr="8701fig3.gif"/>
          <p:cNvPicPr preferRelativeResize="0"/>
          <p:nvPr/>
        </p:nvPicPr>
        <p:blipFill>
          <a:blip r:embed="rId3">
            <a:alphaModFix/>
          </a:blip>
          <a:stretch>
            <a:fillRect/>
          </a:stretch>
        </p:blipFill>
        <p:spPr>
          <a:xfrm>
            <a:off x="4619800" y="1546475"/>
            <a:ext cx="3204844" cy="2663575"/>
          </a:xfrm>
          <a:prstGeom prst="rect">
            <a:avLst/>
          </a:prstGeom>
          <a:noFill/>
          <a:ln>
            <a:noFill/>
          </a:ln>
          <a:effectLst>
            <a:softEdge rad="63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049500" y="796175"/>
            <a:ext cx="7020900" cy="750300"/>
          </a:xfrm>
          <a:prstGeom prst="rect">
            <a:avLst/>
          </a:prstGeom>
        </p:spPr>
        <p:txBody>
          <a:bodyPr lIns="91425" tIns="91425" rIns="91425" bIns="91425" anchor="t" anchorCtr="0">
            <a:noAutofit/>
          </a:bodyPr>
          <a:lstStyle/>
          <a:p>
            <a:pPr lvl="0" rtl="0">
              <a:spcBef>
                <a:spcPts val="0"/>
              </a:spcBef>
              <a:buNone/>
            </a:pPr>
            <a:r>
              <a:rPr lang="en"/>
              <a:t>Air Layering</a:t>
            </a:r>
          </a:p>
        </p:txBody>
      </p:sp>
      <p:sp>
        <p:nvSpPr>
          <p:cNvPr id="73" name="Shape 73"/>
          <p:cNvSpPr txBox="1">
            <a:spLocks noGrp="1"/>
          </p:cNvSpPr>
          <p:nvPr>
            <p:ph type="body" idx="1"/>
          </p:nvPr>
        </p:nvSpPr>
        <p:spPr>
          <a:xfrm>
            <a:off x="1049500" y="1196550"/>
            <a:ext cx="3417900" cy="2750400"/>
          </a:xfrm>
          <a:prstGeom prst="rect">
            <a:avLst/>
          </a:prstGeom>
        </p:spPr>
        <p:txBody>
          <a:bodyPr lIns="91425" tIns="91425" rIns="91425" bIns="91425" anchor="t" anchorCtr="0">
            <a:noAutofit/>
          </a:bodyPr>
          <a:lstStyle/>
          <a:p>
            <a:pPr marL="457200" lvl="0" indent="-228600" rtl="0">
              <a:spcBef>
                <a:spcPts val="0"/>
              </a:spcBef>
            </a:pPr>
            <a:r>
              <a:rPr lang="en"/>
              <a:t>Many tropical species</a:t>
            </a:r>
          </a:p>
          <a:p>
            <a:pPr marL="457200" lvl="0" indent="-228600" rtl="0">
              <a:spcBef>
                <a:spcPts val="0"/>
              </a:spcBef>
            </a:pPr>
            <a:r>
              <a:rPr lang="en"/>
              <a:t>Steps</a:t>
            </a:r>
          </a:p>
          <a:p>
            <a:pPr marL="914400" lvl="1" indent="-228600" rtl="0">
              <a:spcBef>
                <a:spcPts val="0"/>
              </a:spcBef>
            </a:pPr>
            <a:r>
              <a:rPr lang="en"/>
              <a:t>Partially girdle an aerial stem</a:t>
            </a:r>
          </a:p>
          <a:p>
            <a:pPr marL="914400" lvl="1" indent="-228600" rtl="0">
              <a:spcBef>
                <a:spcPts val="0"/>
              </a:spcBef>
            </a:pPr>
            <a:r>
              <a:rPr lang="en"/>
              <a:t>Pack the girdled region in moist media</a:t>
            </a:r>
          </a:p>
          <a:p>
            <a:pPr marL="914400" lvl="1" indent="-228600" rtl="0">
              <a:spcBef>
                <a:spcPts val="0"/>
              </a:spcBef>
            </a:pPr>
            <a:r>
              <a:rPr lang="en"/>
              <a:t>Wrap  the region</a:t>
            </a:r>
          </a:p>
          <a:p>
            <a:pPr marL="457200" lvl="0" indent="-228600" rtl="0">
              <a:spcBef>
                <a:spcPts val="0"/>
              </a:spcBef>
            </a:pPr>
            <a:r>
              <a:rPr lang="en"/>
              <a:t>Adventitious roots form after several months </a:t>
            </a:r>
          </a:p>
        </p:txBody>
      </p:sp>
      <p:pic>
        <p:nvPicPr>
          <p:cNvPr id="74" name="Shape 74" descr="8701fig5.gif"/>
          <p:cNvPicPr preferRelativeResize="0"/>
          <p:nvPr/>
        </p:nvPicPr>
        <p:blipFill>
          <a:blip r:embed="rId3">
            <a:alphaModFix/>
          </a:blip>
          <a:stretch>
            <a:fillRect/>
          </a:stretch>
        </p:blipFill>
        <p:spPr>
          <a:xfrm>
            <a:off x="4332000" y="796175"/>
            <a:ext cx="3942125" cy="1062249"/>
          </a:xfrm>
          <a:prstGeom prst="rect">
            <a:avLst/>
          </a:prstGeom>
          <a:noFill/>
          <a:ln>
            <a:noFill/>
          </a:ln>
          <a:effectLst>
            <a:softEdge rad="63500"/>
          </a:effectLst>
        </p:spPr>
      </p:pic>
      <p:sp>
        <p:nvSpPr>
          <p:cNvPr id="75" name="Shape 75"/>
          <p:cNvSpPr txBox="1">
            <a:spLocks noGrp="1"/>
          </p:cNvSpPr>
          <p:nvPr>
            <p:ph type="body" idx="2"/>
          </p:nvPr>
        </p:nvSpPr>
        <p:spPr>
          <a:xfrm>
            <a:off x="4676799" y="1858425"/>
            <a:ext cx="3393599" cy="2750400"/>
          </a:xfrm>
          <a:prstGeom prst="rect">
            <a:avLst/>
          </a:prstGeom>
        </p:spPr>
        <p:txBody>
          <a:bodyPr lIns="91425" tIns="91425" rIns="91425" bIns="91425" anchor="t" anchorCtr="0">
            <a:noAutofit/>
          </a:bodyPr>
          <a:lstStyle/>
          <a:p>
            <a:pPr marL="457200" lvl="0" indent="-228600" rtl="0">
              <a:spcBef>
                <a:spcPts val="0"/>
              </a:spcBef>
            </a:pPr>
            <a:r>
              <a:rPr lang="en"/>
              <a:t>Examples </a:t>
            </a:r>
          </a:p>
          <a:p>
            <a:pPr marL="914400" lvl="1" indent="-228600" rtl="0">
              <a:spcBef>
                <a:spcPts val="0"/>
              </a:spcBef>
            </a:pPr>
            <a:r>
              <a:rPr lang="en"/>
              <a:t>Fig trees</a:t>
            </a:r>
          </a:p>
          <a:p>
            <a:pPr marL="914400" lvl="1" indent="-228600" rtl="0">
              <a:spcBef>
                <a:spcPts val="0"/>
              </a:spcBef>
            </a:pPr>
            <a:r>
              <a:rPr lang="en"/>
              <a:t>Rubber plants </a:t>
            </a:r>
          </a:p>
          <a:p>
            <a:pPr marL="914400" lvl="1" indent="-228600">
              <a:spcBef>
                <a:spcPts val="0"/>
              </a:spcBef>
            </a:pPr>
            <a:r>
              <a:rPr lang="en"/>
              <a:t>Roses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049500" y="796175"/>
            <a:ext cx="7020900" cy="750300"/>
          </a:xfrm>
          <a:prstGeom prst="rect">
            <a:avLst/>
          </a:prstGeom>
        </p:spPr>
        <p:txBody>
          <a:bodyPr lIns="91425" tIns="91425" rIns="91425" bIns="91425" anchor="t" anchorCtr="0">
            <a:noAutofit/>
          </a:bodyPr>
          <a:lstStyle/>
          <a:p>
            <a:pPr lvl="0" rtl="0">
              <a:spcBef>
                <a:spcPts val="0"/>
              </a:spcBef>
              <a:buNone/>
            </a:pPr>
            <a:r>
              <a:rPr lang="en"/>
              <a:t>Mound/Stool Layering</a:t>
            </a:r>
          </a:p>
        </p:txBody>
      </p:sp>
      <p:sp>
        <p:nvSpPr>
          <p:cNvPr id="81" name="Shape 81"/>
          <p:cNvSpPr txBox="1">
            <a:spLocks noGrp="1"/>
          </p:cNvSpPr>
          <p:nvPr>
            <p:ph type="body" idx="1"/>
          </p:nvPr>
        </p:nvSpPr>
        <p:spPr>
          <a:xfrm>
            <a:off x="1049500" y="1308550"/>
            <a:ext cx="3417900" cy="2750400"/>
          </a:xfrm>
          <a:prstGeom prst="rect">
            <a:avLst/>
          </a:prstGeom>
        </p:spPr>
        <p:txBody>
          <a:bodyPr lIns="91425" tIns="91425" rIns="91425" bIns="91425" anchor="t" anchorCtr="0">
            <a:noAutofit/>
          </a:bodyPr>
          <a:lstStyle/>
          <a:p>
            <a:pPr marL="457200" lvl="0" indent="-228600" rtl="0">
              <a:spcBef>
                <a:spcPts val="0"/>
              </a:spcBef>
            </a:pPr>
            <a:r>
              <a:rPr lang="en"/>
              <a:t>Shoots are cut back close to the ground</a:t>
            </a:r>
          </a:p>
          <a:p>
            <a:pPr marL="457200" lvl="0" indent="-228600" rtl="0">
              <a:spcBef>
                <a:spcPts val="0"/>
              </a:spcBef>
            </a:pPr>
            <a:r>
              <a:rPr lang="en"/>
              <a:t>Media is mounded over the stubs</a:t>
            </a:r>
          </a:p>
          <a:p>
            <a:pPr marL="457200" lvl="0" indent="-228600" rtl="0">
              <a:spcBef>
                <a:spcPts val="0"/>
              </a:spcBef>
            </a:pPr>
            <a:r>
              <a:rPr lang="en"/>
              <a:t>Examples:</a:t>
            </a:r>
          </a:p>
          <a:p>
            <a:pPr marL="914400" lvl="1" indent="-228600" rtl="0">
              <a:spcBef>
                <a:spcPts val="0"/>
              </a:spcBef>
            </a:pPr>
            <a:r>
              <a:rPr lang="en"/>
              <a:t>Apple rootstocks</a:t>
            </a:r>
          </a:p>
          <a:p>
            <a:pPr marL="914400" lvl="1" indent="-228600" rtl="0">
              <a:spcBef>
                <a:spcPts val="0"/>
              </a:spcBef>
            </a:pPr>
            <a:r>
              <a:rPr lang="en"/>
              <a:t>Dogwood</a:t>
            </a:r>
          </a:p>
          <a:p>
            <a:pPr marL="914400" lvl="1" indent="-228600" rtl="0">
              <a:spcBef>
                <a:spcPts val="0"/>
              </a:spcBef>
            </a:pPr>
            <a:r>
              <a:rPr lang="en"/>
              <a:t>Hairystem gooseberry</a:t>
            </a:r>
          </a:p>
        </p:txBody>
      </p:sp>
      <p:pic>
        <p:nvPicPr>
          <p:cNvPr id="82" name="Shape 82" descr="8701fig4.gif"/>
          <p:cNvPicPr preferRelativeResize="0"/>
          <p:nvPr/>
        </p:nvPicPr>
        <p:blipFill>
          <a:blip r:embed="rId3">
            <a:alphaModFix/>
          </a:blip>
          <a:stretch>
            <a:fillRect/>
          </a:stretch>
        </p:blipFill>
        <p:spPr>
          <a:xfrm>
            <a:off x="4619800" y="796175"/>
            <a:ext cx="3254753" cy="3413875"/>
          </a:xfrm>
          <a:prstGeom prst="rect">
            <a:avLst/>
          </a:prstGeom>
          <a:noFill/>
          <a:ln>
            <a:noFill/>
          </a:ln>
          <a:effectLst>
            <a:softEdge rad="63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049500" y="796175"/>
            <a:ext cx="7020900" cy="750300"/>
          </a:xfrm>
          <a:prstGeom prst="rect">
            <a:avLst/>
          </a:prstGeom>
        </p:spPr>
        <p:txBody>
          <a:bodyPr lIns="91425" tIns="91425" rIns="91425" bIns="91425" anchor="t" anchorCtr="0">
            <a:noAutofit/>
          </a:bodyPr>
          <a:lstStyle/>
          <a:p>
            <a:pPr lvl="0" rtl="0">
              <a:spcBef>
                <a:spcPts val="0"/>
              </a:spcBef>
              <a:buNone/>
            </a:pPr>
            <a:r>
              <a:rPr lang="en"/>
              <a:t>Trench Layering</a:t>
            </a:r>
          </a:p>
        </p:txBody>
      </p:sp>
      <p:sp>
        <p:nvSpPr>
          <p:cNvPr id="88" name="Shape 88"/>
          <p:cNvSpPr txBox="1">
            <a:spLocks noGrp="1"/>
          </p:cNvSpPr>
          <p:nvPr>
            <p:ph type="body" idx="1"/>
          </p:nvPr>
        </p:nvSpPr>
        <p:spPr>
          <a:xfrm>
            <a:off x="1049500" y="1236025"/>
            <a:ext cx="3417900" cy="2750400"/>
          </a:xfrm>
          <a:prstGeom prst="rect">
            <a:avLst/>
          </a:prstGeom>
        </p:spPr>
        <p:txBody>
          <a:bodyPr lIns="91425" tIns="91425" rIns="91425" bIns="91425" anchor="t" anchorCtr="0">
            <a:noAutofit/>
          </a:bodyPr>
          <a:lstStyle/>
          <a:p>
            <a:pPr marL="457200" lvl="0" indent="-228600" rtl="0">
              <a:spcBef>
                <a:spcPts val="0"/>
              </a:spcBef>
            </a:pPr>
            <a:r>
              <a:rPr lang="en" dirty="0"/>
              <a:t>Cutting planted at 45°</a:t>
            </a:r>
          </a:p>
          <a:p>
            <a:pPr marL="457200" lvl="0" indent="-228600" rtl="0">
              <a:spcBef>
                <a:spcPts val="0"/>
              </a:spcBef>
            </a:pPr>
            <a:r>
              <a:rPr lang="en" dirty="0"/>
              <a:t>Trench is dug, and plant bent over and buried </a:t>
            </a:r>
          </a:p>
          <a:p>
            <a:pPr marL="457200" lvl="0" indent="-228600" rtl="0">
              <a:spcBef>
                <a:spcPts val="0"/>
              </a:spcBef>
            </a:pPr>
            <a:r>
              <a:rPr lang="en" dirty="0"/>
              <a:t>New shoots emerge</a:t>
            </a:r>
          </a:p>
          <a:p>
            <a:pPr marL="457200" lvl="0" indent="-228600" rtl="0">
              <a:spcBef>
                <a:spcPts val="0"/>
              </a:spcBef>
            </a:pPr>
            <a:r>
              <a:rPr lang="en" dirty="0"/>
              <a:t>New shoots harvested and plant recovered</a:t>
            </a:r>
          </a:p>
          <a:p>
            <a:pPr marL="457200" lvl="0" indent="-228600" rtl="0">
              <a:spcBef>
                <a:spcPts val="0"/>
              </a:spcBef>
            </a:pPr>
            <a:r>
              <a:rPr lang="en" dirty="0"/>
              <a:t>Examples:</a:t>
            </a:r>
          </a:p>
          <a:p>
            <a:pPr marL="914400" lvl="1" indent="-228600" rtl="0">
              <a:spcBef>
                <a:spcPts val="0"/>
              </a:spcBef>
            </a:pPr>
            <a:r>
              <a:rPr lang="en" dirty="0"/>
              <a:t>Willows</a:t>
            </a:r>
          </a:p>
          <a:p>
            <a:pPr marL="914400" lvl="1" indent="-228600" rtl="0">
              <a:spcBef>
                <a:spcPts val="0"/>
              </a:spcBef>
            </a:pPr>
            <a:r>
              <a:rPr lang="en" dirty="0"/>
              <a:t>Vibernum</a:t>
            </a:r>
          </a:p>
          <a:p>
            <a:pPr marL="914400" lvl="1" indent="-228600" rtl="0">
              <a:spcBef>
                <a:spcPts val="0"/>
              </a:spcBef>
            </a:pPr>
            <a:r>
              <a:rPr lang="en" dirty="0"/>
              <a:t>Dogwood</a:t>
            </a:r>
          </a:p>
        </p:txBody>
      </p:sp>
      <p:pic>
        <p:nvPicPr>
          <p:cNvPr id="89" name="Shape 89" descr="Layering-4.jpg"/>
          <p:cNvPicPr preferRelativeResize="0"/>
          <p:nvPr/>
        </p:nvPicPr>
        <p:blipFill>
          <a:blip r:embed="rId3">
            <a:alphaModFix/>
          </a:blip>
          <a:stretch>
            <a:fillRect/>
          </a:stretch>
        </p:blipFill>
        <p:spPr>
          <a:xfrm>
            <a:off x="4467399" y="1129275"/>
            <a:ext cx="3567275" cy="2884951"/>
          </a:xfrm>
          <a:prstGeom prst="rect">
            <a:avLst/>
          </a:prstGeom>
          <a:noFill/>
          <a:ln>
            <a:noFill/>
          </a:ln>
          <a:effectLst>
            <a:softEdge rad="63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049500" y="796175"/>
            <a:ext cx="7020900" cy="750300"/>
          </a:xfrm>
          <a:prstGeom prst="rect">
            <a:avLst/>
          </a:prstGeom>
        </p:spPr>
        <p:txBody>
          <a:bodyPr lIns="91425" tIns="91425" rIns="91425" bIns="91425" anchor="t" anchorCtr="0">
            <a:noAutofit/>
          </a:bodyPr>
          <a:lstStyle/>
          <a:p>
            <a:pPr lvl="0" rtl="0">
              <a:spcBef>
                <a:spcPts val="0"/>
              </a:spcBef>
              <a:buNone/>
            </a:pPr>
            <a:r>
              <a:rPr lang="en"/>
              <a:t>Containerized Layering</a:t>
            </a:r>
          </a:p>
        </p:txBody>
      </p:sp>
      <p:pic>
        <p:nvPicPr>
          <p:cNvPr id="95" name="Shape 95" descr="Mail-saroa@syr.edu  Video N - Mound laye...  x  O  9:27  spring 2017  Home  Insert  + page  S  R  @ Micro... (us) https://oned e  Share  Download Embed  Ask me anything  Q Search  &lt; Previous 4 of 8  B  Next &gt;  X  549  1  o  any Spring  Third and Future  Years  Containerized layering  3:01 AM  4/10/2017 "/>
          <p:cNvPicPr preferRelativeResize="0"/>
          <p:nvPr/>
        </p:nvPicPr>
        <p:blipFill rotWithShape="1">
          <a:blip r:embed="rId3">
            <a:alphaModFix/>
          </a:blip>
          <a:srcRect l="4094" t="30817" r="53738" b="20228"/>
          <a:stretch/>
        </p:blipFill>
        <p:spPr>
          <a:xfrm>
            <a:off x="2268750" y="1375175"/>
            <a:ext cx="4606500" cy="3006600"/>
          </a:xfrm>
          <a:prstGeom prst="rect">
            <a:avLst/>
          </a:prstGeom>
          <a:noFill/>
          <a:ln>
            <a:noFill/>
          </a:ln>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784</Words>
  <Application>Microsoft Office PowerPoint</Application>
  <PresentationFormat>On-screen Show (16:9)</PresentationFormat>
  <Paragraphs>93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Patrick Hand SC</vt:lpstr>
      <vt:lpstr>Calibri</vt:lpstr>
      <vt:lpstr>Sniglet</vt:lpstr>
      <vt:lpstr>Arial</vt:lpstr>
      <vt:lpstr>Seyton template</vt:lpstr>
      <vt:lpstr>Layering Sarah Skubel &amp; Maria Stutzman</vt:lpstr>
      <vt:lpstr>Layering</vt:lpstr>
      <vt:lpstr>Why Layering?</vt:lpstr>
      <vt:lpstr>Simple Layering</vt:lpstr>
      <vt:lpstr>Serpentine/Compound Layering</vt:lpstr>
      <vt:lpstr>Air Layering</vt:lpstr>
      <vt:lpstr>Mound/Stool Layering</vt:lpstr>
      <vt:lpstr>Trench Layering</vt:lpstr>
      <vt:lpstr>Containerized Layering</vt:lpstr>
      <vt:lpstr>Additional Sources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Layering Sarah Skubel &amp; Maria Stutzman</dc:title>
  <dc:creator>Sarah</dc:creator>
  <cp:lastModifiedBy>Sarah Skubel</cp:lastModifiedBy>
  <cp:revision>1</cp:revision>
  <dcterms:modified xsi:type="dcterms:W3CDTF">2017-04-29T02:05:36Z</dcterms:modified>
</cp:coreProperties>
</file>