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1235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16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87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948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Scion: the upper portion of the graft that will become the shoot system of the new built plant.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err="1" smtClean="0"/>
              <a:t>Interstem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Interstock</a:t>
            </a:r>
            <a:r>
              <a:rPr lang="en-US" baseline="0" dirty="0" smtClean="0"/>
              <a:t>: An intermediary between the scion and the rootstock that serves multiple purposes.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Graft Union: the area where the wounded portion of the scion and the rootstock are conjoined. It is where callus bridge forms and the parenchyma cells in the cambium differentiate.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Rootstock: the lower portion of the graft that becomes the root system of the new composite plant.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27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329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2"/>
                </a:solidFill>
              </a:rPr>
              <a:t>Grafting can be done on much older plants with established </a:t>
            </a:r>
            <a:r>
              <a:rPr lang="en" sz="1800" dirty="0" smtClean="0">
                <a:solidFill>
                  <a:schemeClr val="dk2"/>
                </a:solidFill>
              </a:rPr>
              <a:t>roots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>
                <a:solidFill>
                  <a:schemeClr val="dk2"/>
                </a:solidFill>
              </a:rPr>
              <a:t>The image</a:t>
            </a:r>
            <a:r>
              <a:rPr lang="en" sz="1800" baseline="0" dirty="0" smtClean="0">
                <a:solidFill>
                  <a:schemeClr val="dk2"/>
                </a:solidFill>
              </a:rPr>
              <a:t> shown in the upper right is an example of topworking, while the image in the lower right shows a tree that has been girdled by animal activity and a bark graftage has been performed on it to maintain the flow of energry and resources between the seperated portions of the bark.</a:t>
            </a:r>
            <a:endParaRPr lang="en" sz="1800" dirty="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739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Budding</a:t>
            </a:r>
            <a:r>
              <a:rPr lang="en-US" baseline="0" dirty="0" smtClean="0"/>
              <a:t> and grafting in and of themselves are an art form in which craftsmanship is a vital component. Giving adequate attention to all steps of the process and a general attention to detail enhance the chance of performing a successful graft.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74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967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20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4/29/2017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4/29/2017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fcarchives.org.au/Next/Fruits/Mang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https://content.ces.ncsu.edu/extension-gardener-handboo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B050"/>
                </a:solidFill>
              </a:rPr>
              <a:t>Budding &amp; </a:t>
            </a:r>
            <a:r>
              <a:rPr lang="en" dirty="0" smtClean="0">
                <a:solidFill>
                  <a:srgbClr val="00B050"/>
                </a:solidFill>
              </a:rPr>
              <a:t>Grafting</a:t>
            </a:r>
            <a:r>
              <a:rPr lang="en" dirty="0">
                <a:solidFill>
                  <a:srgbClr val="00B050"/>
                </a:solidFill>
              </a:rPr>
              <a:t/>
            </a:r>
            <a:br>
              <a:rPr lang="en" dirty="0">
                <a:solidFill>
                  <a:srgbClr val="00B050"/>
                </a:solidFill>
              </a:rPr>
            </a:br>
            <a:r>
              <a:rPr lang="en" sz="3200" dirty="0" smtClean="0">
                <a:solidFill>
                  <a:srgbClr val="00B050"/>
                </a:solidFill>
              </a:rPr>
              <a:t>Alex Fisher and Tommy Dempsey</a:t>
            </a:r>
            <a:br>
              <a:rPr lang="en" sz="3200" dirty="0" smtClean="0">
                <a:solidFill>
                  <a:srgbClr val="00B050"/>
                </a:solidFill>
              </a:rPr>
            </a:br>
            <a:endParaRPr lang="en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05150"/>
            <a:ext cx="1933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By Definition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FF0000"/>
                </a:solidFill>
              </a:rPr>
              <a:t>Grafting: the union of a root system (rootstock) and a shoot system (scion) in a way that they develop into one composite (compound) plant.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FF0000"/>
                </a:solidFill>
              </a:rPr>
              <a:t>Budding: a form of grafting using a smaller scion piece sometimes just a piece of the stem and an axillary bud</a:t>
            </a:r>
            <a:r>
              <a:rPr lang="en" dirty="0" smtClean="0">
                <a:solidFill>
                  <a:srgbClr val="FF0000"/>
                </a:solidFill>
              </a:rPr>
              <a:t>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endParaRPr lang="en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6172200" y="4339882"/>
            <a:ext cx="2427600" cy="2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Hartmann and Kester, 2011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Reasons for Budding and grafting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Creating clones for desired characteristics that cannot be created by other propagation methods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Combining characteristics of 2 cultivars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Using  established trees roots and grafting different cultivars to it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sz="2400">
                <a:solidFill>
                  <a:srgbClr val="000000"/>
                </a:solidFill>
              </a:rPr>
              <a:t>Creating a unique ornamental that doesn't exist in nature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sz="2400">
                <a:solidFill>
                  <a:srgbClr val="000000"/>
                </a:solidFill>
              </a:rPr>
              <a:t>Repairing damage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dirty="0"/>
              <a:t>Benefits of the Different Parts of a Graft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20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b="1" dirty="0">
                <a:solidFill>
                  <a:schemeClr val="dk1"/>
                </a:solidFill>
              </a:rPr>
              <a:t>Benefits of scions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Enhanced growth rates, fruit characteristics and yield, &amp; plant form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dirty="0">
                <a:solidFill>
                  <a:srgbClr val="000000"/>
                </a:solidFill>
              </a:rPr>
              <a:t>Benefits of Rootstocks  </a:t>
            </a:r>
          </a:p>
          <a:p>
            <a:pPr marL="685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resistance to abiotic and biotic stresses </a:t>
            </a:r>
          </a:p>
          <a:p>
            <a:pPr marL="685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Controlling the size of the grafted plant </a:t>
            </a:r>
          </a:p>
          <a:p>
            <a:pPr marL="685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Hastened reproductive maturity (fruiting) </a:t>
            </a:r>
          </a:p>
          <a:p>
            <a:pPr marL="685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Hastened production time in propagation system (commercial setting)</a:t>
            </a:r>
          </a:p>
          <a:p>
            <a:pPr marL="685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transplanting success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dirty="0">
                <a:solidFill>
                  <a:srgbClr val="000000"/>
                </a:solidFill>
              </a:rPr>
              <a:t>Benefits of Interstems </a:t>
            </a:r>
          </a:p>
          <a:p>
            <a:pPr marL="685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compatibility  </a:t>
            </a:r>
          </a:p>
          <a:p>
            <a:pPr marL="685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Obtaining certain desired characteristics like disease resistance or cold-hardiness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74" name="Shape 74" descr="Image result for parts of a grafted pla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1" y="1200150"/>
            <a:ext cx="1828800" cy="25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5943601" y="3722525"/>
            <a:ext cx="1828800" cy="4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i="1" dirty="0"/>
              <a:t>Picture from http://www.teara.govt.nz/en/diagram/17253/grafted-tree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Types of Grafting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Detached Scion Graftage: type of graft where a section of the shoot of the scion is removed and grafted to the apex or side of the rootstock; this includes budding and root graftage.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Approach Graftage: the root section of the scion and the shoot system of the rootstock are not removed until after successful graft union formation forms.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Repair Graftage: grafting used in repairing or reinforcing injured or weak trees.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6250325" y="4166875"/>
            <a:ext cx="25113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Hartmann and Kester, 2011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Top working and Repair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0" y="887575"/>
            <a:ext cx="6041700" cy="419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Top Working- The operation of cutting back the branches and top of an established tree and budding or grafting part of another tree on it.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Repair- Grafting parts of the tree onto an area that has been girdled or otherwise wounded by animal activity or human action (i.e. car crashes) to keep plant alive and viable.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648" y="2647950"/>
            <a:ext cx="1959301" cy="183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1700" y="666749"/>
            <a:ext cx="1970250" cy="15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6052648" y="2205747"/>
            <a:ext cx="1959302" cy="2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i="1" dirty="0"/>
              <a:t>Picture from gardenweb.com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052648" y="4483434"/>
            <a:ext cx="1959302" cy="6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i="1" dirty="0"/>
              <a:t>Picture from http://eastbecketgardens.blogspot.com/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Check list for a successful graft and budding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50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dirty="0">
                <a:solidFill>
                  <a:srgbClr val="000000"/>
                </a:solidFill>
              </a:rPr>
              <a:t>Similar size for scion and rootstock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dirty="0">
                <a:solidFill>
                  <a:srgbClr val="000000"/>
                </a:solidFill>
              </a:rPr>
              <a:t>Sharp knife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dirty="0">
                <a:solidFill>
                  <a:srgbClr val="000000"/>
                </a:solidFill>
              </a:rPr>
              <a:t>Good cambium connection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dirty="0">
                <a:solidFill>
                  <a:srgbClr val="000000"/>
                </a:solidFill>
              </a:rPr>
              <a:t>Good </a:t>
            </a:r>
            <a:r>
              <a:rPr lang="en" dirty="0" smtClean="0">
                <a:solidFill>
                  <a:srgbClr val="000000"/>
                </a:solidFill>
              </a:rPr>
              <a:t>tying </a:t>
            </a:r>
            <a:endParaRPr lang="en"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dirty="0">
                <a:solidFill>
                  <a:srgbClr val="000000"/>
                </a:solidFill>
              </a:rPr>
              <a:t>Warm moist conditions  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 dirty="0">
                <a:solidFill>
                  <a:srgbClr val="000000"/>
                </a:solidFill>
              </a:rPr>
              <a:t>Monitoring conditions during and following grafting</a:t>
            </a:r>
            <a:r>
              <a:rPr lang="en" dirty="0"/>
              <a:t> 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418" y="1276350"/>
            <a:ext cx="1870175" cy="20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707418" y="3486150"/>
            <a:ext cx="1870175" cy="31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i="1" dirty="0"/>
              <a:t>Image from http://www.extension.umn.edu/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38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Grafts to be Performed on April 29th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Whip and Tongue Graft:</a:t>
            </a:r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lang="en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en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en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en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en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en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en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en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en" sz="800" i="1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" sz="8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http://rfcarchives.org.au/Next</a:t>
            </a:r>
            <a:r>
              <a:rPr lang="en" sz="8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</a:p>
          <a:p>
            <a:pPr lvl="0">
              <a:spcBef>
                <a:spcPts val="0"/>
              </a:spcBef>
              <a:buNone/>
            </a:pPr>
            <a:r>
              <a:rPr lang="en" sz="8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Fruits/Mango/</a:t>
            </a:r>
            <a:r>
              <a:rPr lang="e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GraftingMangos11-84.htm</a:t>
            </a:r>
            <a:endParaRPr lang="en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Chip Bud:</a:t>
            </a:r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sz="900" i="1" dirty="0"/>
          </a:p>
          <a:p>
            <a:pPr lvl="0">
              <a:spcBef>
                <a:spcPts val="0"/>
              </a:spcBef>
              <a:buNone/>
            </a:pPr>
            <a:endParaRPr lang="en" sz="900" i="1" dirty="0" smtClean="0"/>
          </a:p>
          <a:p>
            <a:pPr lvl="0">
              <a:spcBef>
                <a:spcPts val="0"/>
              </a:spcBef>
              <a:buNone/>
            </a:pPr>
            <a:endParaRPr lang="en" sz="900" i="1" dirty="0"/>
          </a:p>
          <a:p>
            <a:pPr lvl="0">
              <a:spcBef>
                <a:spcPts val="0"/>
              </a:spcBef>
              <a:buNone/>
            </a:pPr>
            <a:endParaRPr lang="en" sz="900" i="1" dirty="0" smtClean="0"/>
          </a:p>
          <a:p>
            <a:pPr lvl="0">
              <a:spcBef>
                <a:spcPts val="0"/>
              </a:spcBef>
              <a:buNone/>
            </a:pPr>
            <a:endParaRPr lang="en" sz="900" i="1" dirty="0"/>
          </a:p>
          <a:p>
            <a:pPr lvl="0">
              <a:spcBef>
                <a:spcPts val="0"/>
              </a:spcBef>
              <a:buNone/>
            </a:pPr>
            <a:endParaRPr lang="en" sz="900" i="1" dirty="0" smtClean="0"/>
          </a:p>
          <a:p>
            <a:pPr lvl="0">
              <a:spcBef>
                <a:spcPts val="0"/>
              </a:spcBef>
              <a:buNone/>
            </a:pPr>
            <a:endParaRPr lang="en" sz="900" i="1" dirty="0"/>
          </a:p>
          <a:p>
            <a:pPr lvl="0">
              <a:spcBef>
                <a:spcPts val="0"/>
              </a:spcBef>
              <a:buNone/>
            </a:pPr>
            <a:endParaRPr lang="en" sz="900" i="1" dirty="0" smtClean="0"/>
          </a:p>
          <a:p>
            <a:pPr lvl="0">
              <a:spcBef>
                <a:spcPts val="0"/>
              </a:spcBef>
              <a:buNone/>
            </a:pPr>
            <a:endParaRPr lang="en" sz="900" i="1" dirty="0" smtClean="0"/>
          </a:p>
          <a:p>
            <a:pPr lvl="0">
              <a:spcBef>
                <a:spcPts val="0"/>
              </a:spcBef>
              <a:buNone/>
            </a:pPr>
            <a:r>
              <a:rPr lang="en" sz="900" i="1" dirty="0" smtClean="0"/>
              <a:t>Picture </a:t>
            </a:r>
            <a:r>
              <a:rPr lang="en" sz="900" i="1" dirty="0"/>
              <a:t>from </a:t>
            </a:r>
            <a:r>
              <a:rPr lang="en" sz="900" i="1" dirty="0">
                <a:hlinkClick r:id="rId4"/>
              </a:rPr>
              <a:t>https://content.ces.ncsu.edu</a:t>
            </a:r>
            <a:r>
              <a:rPr lang="en" sz="900" i="1" dirty="0" smtClean="0">
                <a:hlinkClick r:id="rId4"/>
              </a:rPr>
              <a:t>/</a:t>
            </a:r>
          </a:p>
          <a:p>
            <a:pPr lvl="0">
              <a:spcBef>
                <a:spcPts val="0"/>
              </a:spcBef>
              <a:buNone/>
            </a:pPr>
            <a:r>
              <a:rPr lang="en" sz="900" i="1" dirty="0" smtClean="0">
                <a:hlinkClick r:id="rId4"/>
              </a:rPr>
              <a:t>extension-gardener-handbook/</a:t>
            </a:r>
            <a:endParaRPr lang="en" sz="900" i="1" dirty="0" smtClean="0"/>
          </a:p>
          <a:p>
            <a:pPr lvl="0">
              <a:spcBef>
                <a:spcPts val="0"/>
              </a:spcBef>
              <a:buNone/>
            </a:pPr>
            <a:r>
              <a:rPr lang="en" sz="900" i="1" dirty="0" smtClean="0"/>
              <a:t>13-propagation</a:t>
            </a:r>
            <a:endParaRPr lang="en" sz="900" i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endParaRPr b="1" dirty="0"/>
          </a:p>
        </p:txBody>
      </p:sp>
      <p:pic>
        <p:nvPicPr>
          <p:cNvPr id="108" name="Shape 108" descr="whip-tongu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1489433"/>
            <a:ext cx="2057400" cy="214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chip bud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9200" y="1463898"/>
            <a:ext cx="2057400" cy="21491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Good references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9144000" cy="412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000000"/>
                </a:solidFill>
              </a:rPr>
              <a:t>http://www.hort.cornell.edu/grafting/reasons/ReasonsGBLeft.html - Techniques for budding and grafting from Cornell university  </a:t>
            </a:r>
          </a:p>
          <a:p>
            <a:pPr>
              <a:buClr>
                <a:schemeClr val="dk1"/>
              </a:buClr>
              <a:buSzPct val="61111"/>
            </a:pPr>
            <a:r>
              <a:rPr lang="en" dirty="0">
                <a:solidFill>
                  <a:srgbClr val="000000"/>
                </a:solidFill>
              </a:rPr>
              <a:t>Hartmann and Kester’s Plant Propagation: Principles and Practices</a:t>
            </a:r>
          </a:p>
          <a:p>
            <a:pPr>
              <a:buClr>
                <a:schemeClr val="dk1"/>
              </a:buClr>
              <a:buSzPct val="61111"/>
            </a:pPr>
            <a:r>
              <a:rPr lang="en" dirty="0">
                <a:solidFill>
                  <a:srgbClr val="000000"/>
                </a:solidFill>
              </a:rPr>
              <a:t>https://content.ces.ncsu.edu/grafting-and-budding-nursery-crop-plants- Techniques for budding and grafting from NC state coperative extension </a:t>
            </a:r>
          </a:p>
          <a:p>
            <a:pPr>
              <a:buClr>
                <a:schemeClr val="dk1"/>
              </a:buClr>
              <a:buSzPct val="61111"/>
            </a:pPr>
            <a:r>
              <a:rPr lang="en" dirty="0">
                <a:solidFill>
                  <a:srgbClr val="000000"/>
                </a:solidFill>
              </a:rPr>
              <a:t>https://www.youtube.com/watch?v=qTtXmBVsolY - video on top working </a:t>
            </a:r>
          </a:p>
          <a:p>
            <a:pPr>
              <a:buClr>
                <a:schemeClr val="dk1"/>
              </a:buClr>
              <a:buSzPct val="61111"/>
            </a:pPr>
            <a:r>
              <a:rPr lang="en" dirty="0">
                <a:solidFill>
                  <a:srgbClr val="000000"/>
                </a:solidFill>
              </a:rPr>
              <a:t>https://www.youtube.com/watch?v=885VGccSrvs-  video on  grafting </a:t>
            </a:r>
          </a:p>
          <a:p>
            <a:pPr>
              <a:buClr>
                <a:schemeClr val="dk1"/>
              </a:buClr>
              <a:buSzPct val="61111"/>
            </a:pPr>
            <a:r>
              <a:rPr lang="en" dirty="0">
                <a:solidFill>
                  <a:srgbClr val="000000"/>
                </a:solidFill>
              </a:rPr>
              <a:t>http://www.cumminsnursery.com  - Nursery out of Auburn graters mecca </a:t>
            </a:r>
          </a:p>
          <a:p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E2ECE3"/>
      </a:accent3>
      <a:accent4>
        <a:srgbClr val="C6DAC8"/>
      </a:accent4>
      <a:accent5>
        <a:srgbClr val="AAC7AC"/>
      </a:accent5>
      <a:accent6>
        <a:srgbClr val="AAC7AC"/>
      </a:accent6>
      <a:hlink>
        <a:srgbClr val="527D55"/>
      </a:hlink>
      <a:folHlink>
        <a:srgbClr val="527D55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</TotalTime>
  <Words>669</Words>
  <Application>Microsoft Office PowerPoint</Application>
  <PresentationFormat>On-screen Show (16:9)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Adjacency</vt:lpstr>
      <vt:lpstr>Budding &amp; Grafting Alex Fisher and Tommy Dempsey </vt:lpstr>
      <vt:lpstr>By Definition </vt:lpstr>
      <vt:lpstr>Reasons for Budding and grafting</vt:lpstr>
      <vt:lpstr>Benefits of the Different Parts of a Graft</vt:lpstr>
      <vt:lpstr>Types of Grafting </vt:lpstr>
      <vt:lpstr>Top working and Repair </vt:lpstr>
      <vt:lpstr>Check list for a successful graft and budding </vt:lpstr>
      <vt:lpstr>Grafts to be Performed on April 29th</vt:lpstr>
      <vt:lpstr>Good 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Budding &amp; Grafting Alex Fisher and Tommy Dempsey</dc:title>
  <dc:creator>Alexander J Fisher</dc:creator>
  <cp:lastModifiedBy>Ettinger Terry</cp:lastModifiedBy>
  <cp:revision>7</cp:revision>
  <dcterms:modified xsi:type="dcterms:W3CDTF">2017-04-29T13:45:50Z</dcterms:modified>
</cp:coreProperties>
</file>